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16" r:id="rId2"/>
    <p:sldId id="257" r:id="rId3"/>
    <p:sldId id="258" r:id="rId4"/>
    <p:sldId id="259" r:id="rId5"/>
    <p:sldId id="357" r:id="rId6"/>
    <p:sldId id="359" r:id="rId7"/>
    <p:sldId id="361" r:id="rId8"/>
    <p:sldId id="362" r:id="rId9"/>
    <p:sldId id="363" r:id="rId10"/>
    <p:sldId id="364" r:id="rId11"/>
    <p:sldId id="265" r:id="rId12"/>
    <p:sldId id="397" r:id="rId13"/>
    <p:sldId id="398" r:id="rId14"/>
    <p:sldId id="399" r:id="rId15"/>
    <p:sldId id="400" r:id="rId16"/>
    <p:sldId id="401" r:id="rId17"/>
    <p:sldId id="402" r:id="rId18"/>
    <p:sldId id="403" r:id="rId19"/>
    <p:sldId id="315"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orient="horz" pos="3854">
          <p15:clr>
            <a:srgbClr val="A4A3A4"/>
          </p15:clr>
        </p15:guide>
        <p15:guide id="3" orient="horz" pos="438">
          <p15:clr>
            <a:srgbClr val="A4A3A4"/>
          </p15:clr>
        </p15:guide>
        <p15:guide id="4" pos="3851">
          <p15:clr>
            <a:srgbClr val="A4A3A4"/>
          </p15:clr>
        </p15:guide>
        <p15:guide id="5" pos="551">
          <p15:clr>
            <a:srgbClr val="A4A3A4"/>
          </p15:clr>
        </p15:guide>
        <p15:guide id="6" pos="7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70A1"/>
    <a:srgbClr val="E14956"/>
    <a:srgbClr val="3CC8D3"/>
    <a:srgbClr val="E58F14"/>
    <a:srgbClr val="37BAC5"/>
    <a:srgbClr val="F79A16"/>
    <a:srgbClr val="458DCB"/>
    <a:srgbClr val="A6315B"/>
    <a:srgbClr val="D34D58"/>
    <a:srgbClr val="9D3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40" autoAdjust="0"/>
    <p:restoredTop sz="94660"/>
  </p:normalViewPr>
  <p:slideViewPr>
    <p:cSldViewPr snapToGrid="0" showGuides="1">
      <p:cViewPr varScale="1">
        <p:scale>
          <a:sx n="91" d="100"/>
          <a:sy n="91" d="100"/>
        </p:scale>
        <p:origin x="75" y="45"/>
      </p:cViewPr>
      <p:guideLst>
        <p:guide orient="horz" pos="2143"/>
        <p:guide orient="horz" pos="3854"/>
        <p:guide orient="horz" pos="438"/>
        <p:guide pos="3851"/>
        <p:guide pos="551"/>
        <p:guide pos="716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bubble3D val="0"/>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92D5-4D74-9D86-9570B33FFF39}"/>
              </c:ext>
            </c:extLst>
          </c:dPt>
          <c:dPt>
            <c:idx val="1"/>
            <c:bubble3D val="0"/>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92D5-4D74-9D86-9570B33FFF39}"/>
              </c:ext>
            </c:extLst>
          </c:dPt>
          <c:dPt>
            <c:idx val="2"/>
            <c:bubble3D val="0"/>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92D5-4D74-9D86-9570B33FFF39}"/>
              </c:ext>
            </c:extLst>
          </c:dPt>
          <c:dPt>
            <c:idx val="3"/>
            <c:bubble3D val="0"/>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92D5-4D74-9D86-9570B33FFF39}"/>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45</c:v>
                </c:pt>
                <c:pt idx="1">
                  <c:v>55</c:v>
                </c:pt>
                <c:pt idx="2">
                  <c:v>45</c:v>
                </c:pt>
                <c:pt idx="3">
                  <c:v>55</c:v>
                </c:pt>
              </c:numCache>
            </c:numRef>
          </c:val>
          <c:extLst>
            <c:ext xmlns:c16="http://schemas.microsoft.com/office/drawing/2014/chart" uri="{C3380CC4-5D6E-409C-BE32-E72D297353CC}">
              <c16:uniqueId val="{00000008-92D5-4D74-9D86-9570B33FFF3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BCF3-45A7-4F67-B26D-184ACA9F18CC}" type="datetimeFigureOut">
              <a:rPr lang="zh-CN" altLang="en-US" smtClean="0"/>
              <a:pPr/>
              <a:t>2023-06-29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BD074-6B3C-49C5-971A-604B9C1E19F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5C85DC-5A6E-4E1C-8983-F0A5DA8EB4CA}" type="slidenum">
              <a:rPr lang="zh-CN" altLang="en-US" smtClean="0">
                <a:solidFill>
                  <a:prstClr val="black"/>
                </a:solidFill>
              </a:rPr>
              <a:p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757030" y="2538604"/>
            <a:ext cx="6493843" cy="829945"/>
          </a:xfrm>
          <a:prstGeom prst="rect">
            <a:avLst/>
          </a:prstGeom>
          <a:noFill/>
        </p:spPr>
        <p:txBody>
          <a:bodyPr wrap="square" rtlCol="0">
            <a:spAutoFit/>
          </a:bodyPr>
          <a:lstStyle/>
          <a:p>
            <a:r>
              <a:rPr lang="zh-CN" altLang="en-US" sz="4800" b="1" dirty="0">
                <a:solidFill>
                  <a:schemeClr val="accent5"/>
                </a:solidFill>
                <a:latin typeface="+mj-ea"/>
                <a:ea typeface="+mj-ea"/>
                <a:cs typeface="+mn-ea"/>
                <a:sym typeface="+mn-lt"/>
              </a:rPr>
              <a:t>合同节水项目</a:t>
            </a:r>
            <a:endParaRPr lang="zh-CN" altLang="en-US" sz="4800" b="1" dirty="0">
              <a:solidFill>
                <a:schemeClr val="accent4"/>
              </a:solidFill>
              <a:latin typeface="+mj-ea"/>
              <a:ea typeface="+mj-ea"/>
              <a:cs typeface="+mn-ea"/>
              <a:sym typeface="+mn-lt"/>
            </a:endParaRPr>
          </a:p>
        </p:txBody>
      </p:sp>
      <p:sp>
        <p:nvSpPr>
          <p:cNvPr id="47" name="矩形 46"/>
          <p:cNvSpPr/>
          <p:nvPr/>
        </p:nvSpPr>
        <p:spPr>
          <a:xfrm>
            <a:off x="773887" y="3873367"/>
            <a:ext cx="4997452" cy="1060450"/>
          </a:xfrm>
          <a:prstGeom prst="rect">
            <a:avLst/>
          </a:prstGeom>
        </p:spPr>
        <p:txBody>
          <a:bodyPr wrap="square">
            <a:spAutoFit/>
          </a:bodyPr>
          <a:lstStyle/>
          <a:p>
            <a:pPr>
              <a:lnSpc>
                <a:spcPct val="150000"/>
              </a:lnSpc>
            </a:pPr>
            <a:r>
              <a:rPr lang="zh-CN" altLang="en-US" sz="1400" dirty="0">
                <a:solidFill>
                  <a:schemeClr val="bg1">
                    <a:lumMod val="50000"/>
                  </a:schemeClr>
                </a:solidFill>
                <a:cs typeface="+mn-ea"/>
                <a:sym typeface="+mn-lt"/>
              </a:rPr>
              <a:t>习总书记提出“节水优先、空间均衡、系统治理、两手发力”的新时代水利工作方针，指明了正确方向。而合同节水管理列入国家“十三五”规划，为实行合同节水管理提供了良好契机。</a:t>
            </a:r>
          </a:p>
        </p:txBody>
      </p:sp>
      <p:sp>
        <p:nvSpPr>
          <p:cNvPr id="48" name="矩形 47"/>
          <p:cNvSpPr/>
          <p:nvPr/>
        </p:nvSpPr>
        <p:spPr>
          <a:xfrm>
            <a:off x="735960" y="1572126"/>
            <a:ext cx="2223686" cy="1107996"/>
          </a:xfrm>
          <a:prstGeom prst="rect">
            <a:avLst/>
          </a:prstGeom>
        </p:spPr>
        <p:txBody>
          <a:bodyPr wrap="none">
            <a:spAutoFit/>
          </a:bodyPr>
          <a:lstStyle/>
          <a:p>
            <a:r>
              <a:rPr lang="en-US" altLang="zh-CN" sz="6600" spc="300" dirty="0" smtClean="0">
                <a:solidFill>
                  <a:schemeClr val="accent2"/>
                </a:solidFill>
                <a:latin typeface="Agency FB" panose="020B0503020202020204" pitchFamily="34" charset="0"/>
                <a:cs typeface="+mn-ea"/>
                <a:sym typeface="+mn-lt"/>
              </a:rPr>
              <a:t>2023</a:t>
            </a:r>
            <a:endParaRPr lang="en-US" altLang="zh-CN" sz="6600" spc="300" dirty="0">
              <a:solidFill>
                <a:schemeClr val="accent2"/>
              </a:solidFill>
              <a:latin typeface="Agency FB" panose="020B0503020202020204" pitchFamily="34" charset="0"/>
              <a:cs typeface="+mn-ea"/>
              <a:sym typeface="+mn-lt"/>
            </a:endParaRPr>
          </a:p>
        </p:txBody>
      </p:sp>
      <p:cxnSp>
        <p:nvCxnSpPr>
          <p:cNvPr id="49" name="PA_直接连接符 48"/>
          <p:cNvCxnSpPr/>
          <p:nvPr>
            <p:custDataLst>
              <p:tags r:id="rId1"/>
            </p:custDataLst>
          </p:nvPr>
        </p:nvCxnSpPr>
        <p:spPr>
          <a:xfrm>
            <a:off x="885223" y="3621484"/>
            <a:ext cx="744225" cy="0"/>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2700000">
            <a:off x="7330114" y="4141122"/>
            <a:ext cx="946620" cy="946620"/>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rot="2700000">
            <a:off x="10629995" y="3383301"/>
            <a:ext cx="667617" cy="667616"/>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角矩形 34"/>
          <p:cNvSpPr/>
          <p:nvPr/>
        </p:nvSpPr>
        <p:spPr>
          <a:xfrm rot="2700000">
            <a:off x="9102569" y="1507056"/>
            <a:ext cx="668407" cy="668407"/>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6761632" y="1338839"/>
            <a:ext cx="2038344" cy="2038344"/>
            <a:chOff x="3700440" y="1274408"/>
            <a:chExt cx="1646508" cy="1646508"/>
          </a:xfrm>
        </p:grpSpPr>
        <p:sp>
          <p:nvSpPr>
            <p:cNvPr id="24" name="圆角矩形 23"/>
            <p:cNvSpPr/>
            <p:nvPr/>
          </p:nvSpPr>
          <p:spPr>
            <a:xfrm rot="2700000">
              <a:off x="3700440" y="1274408"/>
              <a:ext cx="1646508" cy="1646508"/>
            </a:xfrm>
            <a:prstGeom prst="roundRect">
              <a:avLst>
                <a:gd name="adj" fmla="val 6887"/>
              </a:avLst>
            </a:prstGeom>
            <a:solidFill>
              <a:schemeClr val="accent4"/>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3794877" y="1368844"/>
              <a:ext cx="1457637" cy="1457637"/>
            </a:xfrm>
            <a:prstGeom prst="roundRect">
              <a:avLst>
                <a:gd name="adj" fmla="val 6887"/>
              </a:avLst>
            </a:prstGeom>
            <a:blipFill dpi="0" rotWithShape="0">
              <a:blip r:embed="rId5" cstate="email"/>
              <a:srcRect/>
              <a:stretch>
                <a:fillRect/>
              </a:stretch>
            </a:blipFill>
            <a:ln w="12700">
              <a:no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圆角矩形 35"/>
          <p:cNvSpPr/>
          <p:nvPr/>
        </p:nvSpPr>
        <p:spPr>
          <a:xfrm rot="2700000">
            <a:off x="6331371" y="3269515"/>
            <a:ext cx="946620" cy="946620"/>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p:nvPr/>
        </p:nvSpPr>
        <p:spPr>
          <a:xfrm rot="2700000">
            <a:off x="6536832" y="4070082"/>
            <a:ext cx="1018499" cy="1018499"/>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9571606" y="4292975"/>
            <a:ext cx="1323931" cy="1323933"/>
            <a:chOff x="6761060" y="1478670"/>
            <a:chExt cx="1494169" cy="1494170"/>
          </a:xfrm>
        </p:grpSpPr>
        <p:grpSp>
          <p:nvGrpSpPr>
            <p:cNvPr id="16" name="组合 15"/>
            <p:cNvGrpSpPr/>
            <p:nvPr/>
          </p:nvGrpSpPr>
          <p:grpSpPr>
            <a:xfrm>
              <a:off x="6761060" y="1478670"/>
              <a:ext cx="1494169" cy="1494170"/>
              <a:chOff x="3700441" y="1274408"/>
              <a:chExt cx="1646508" cy="1646508"/>
            </a:xfrm>
          </p:grpSpPr>
          <p:sp>
            <p:nvSpPr>
              <p:cNvPr id="14" name="圆角矩形 13"/>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2700000">
                <a:off x="3794877" y="1368845"/>
                <a:ext cx="1457637" cy="1457636"/>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框 38"/>
            <p:cNvSpPr txBox="1"/>
            <p:nvPr/>
          </p:nvSpPr>
          <p:spPr>
            <a:xfrm>
              <a:off x="6983066" y="1984605"/>
              <a:ext cx="1050161" cy="625233"/>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合 作</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cooperation</a:t>
              </a:r>
              <a:endParaRPr lang="zh-CN" altLang="en-US" sz="1200">
                <a:solidFill>
                  <a:schemeClr val="bg1">
                    <a:lumMod val="65000"/>
                  </a:schemeClr>
                </a:solidFill>
                <a:cs typeface="+mn-ea"/>
                <a:sym typeface="+mn-lt"/>
              </a:endParaRPr>
            </a:p>
          </p:txBody>
        </p:sp>
      </p:grpSp>
      <p:grpSp>
        <p:nvGrpSpPr>
          <p:cNvPr id="3" name="组合 2"/>
          <p:cNvGrpSpPr/>
          <p:nvPr/>
        </p:nvGrpSpPr>
        <p:grpSpPr>
          <a:xfrm>
            <a:off x="9560190" y="2083344"/>
            <a:ext cx="1323931" cy="1323933"/>
            <a:chOff x="8133152" y="2838412"/>
            <a:chExt cx="1494170" cy="1494170"/>
          </a:xfrm>
        </p:grpSpPr>
        <p:grpSp>
          <p:nvGrpSpPr>
            <p:cNvPr id="17" name="组合 16"/>
            <p:cNvGrpSpPr/>
            <p:nvPr/>
          </p:nvGrpSpPr>
          <p:grpSpPr>
            <a:xfrm>
              <a:off x="8133152" y="2838412"/>
              <a:ext cx="1494170" cy="1494170"/>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8480829" y="3307198"/>
              <a:ext cx="811357" cy="625233"/>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创 新</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innovate</a:t>
              </a:r>
              <a:endParaRPr lang="zh-CN" altLang="en-US" sz="1200">
                <a:solidFill>
                  <a:schemeClr val="bg1">
                    <a:lumMod val="65000"/>
                  </a:schemeClr>
                </a:solidFill>
                <a:cs typeface="+mn-ea"/>
                <a:sym typeface="+mn-lt"/>
              </a:endParaRPr>
            </a:p>
          </p:txBody>
        </p:sp>
      </p:grpSp>
      <p:grpSp>
        <p:nvGrpSpPr>
          <p:cNvPr id="4" name="组合 3"/>
          <p:cNvGrpSpPr/>
          <p:nvPr/>
        </p:nvGrpSpPr>
        <p:grpSpPr>
          <a:xfrm>
            <a:off x="8434487" y="3195347"/>
            <a:ext cx="1323931" cy="1323933"/>
            <a:chOff x="6863077" y="4177242"/>
            <a:chExt cx="1494171" cy="1494170"/>
          </a:xfrm>
        </p:grpSpPr>
        <p:grpSp>
          <p:nvGrpSpPr>
            <p:cNvPr id="20" name="组合 19"/>
            <p:cNvGrpSpPr/>
            <p:nvPr/>
          </p:nvGrpSpPr>
          <p:grpSpPr>
            <a:xfrm>
              <a:off x="6863077" y="4177242"/>
              <a:ext cx="1494171" cy="1494170"/>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文本框 44"/>
            <p:cNvSpPr txBox="1"/>
            <p:nvPr/>
          </p:nvSpPr>
          <p:spPr>
            <a:xfrm>
              <a:off x="7215589" y="4671660"/>
              <a:ext cx="789141" cy="625233"/>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共 赢</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win-win</a:t>
              </a:r>
              <a:endParaRPr lang="zh-CN" altLang="en-US" sz="1200">
                <a:solidFill>
                  <a:schemeClr val="bg1">
                    <a:lumMod val="65000"/>
                  </a:schemeClr>
                </a:solidFill>
                <a:cs typeface="+mn-ea"/>
                <a:sym typeface="+mn-lt"/>
              </a:endParaRPr>
            </a:p>
          </p:txBody>
        </p:sp>
      </p:grpSp>
      <p:sp>
        <p:nvSpPr>
          <p:cNvPr id="40" name="任意多边形 39"/>
          <p:cNvSpPr/>
          <p:nvPr/>
        </p:nvSpPr>
        <p:spPr>
          <a:xfrm rot="2700000">
            <a:off x="10621685" y="3642912"/>
            <a:ext cx="695603" cy="69560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3"/>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PA_任意多边形 45"/>
          <p:cNvSpPr/>
          <p:nvPr>
            <p:custDataLst>
              <p:tags r:id="rId2"/>
            </p:custDataLst>
          </p:nvPr>
        </p:nvSpPr>
        <p:spPr>
          <a:xfrm rot="2700000">
            <a:off x="9074173" y="1122293"/>
            <a:ext cx="725203" cy="72520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1+#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1+#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000" fill="hold"/>
                                        <p:tgtEl>
                                          <p:spTgt spid="43"/>
                                        </p:tgtEl>
                                        <p:attrNameLst>
                                          <p:attrName>ppt_x</p:attrName>
                                        </p:attrNameLst>
                                      </p:cBhvr>
                                      <p:tavLst>
                                        <p:tav tm="0">
                                          <p:val>
                                            <p:strVal val="1+#ppt_w/2"/>
                                          </p:val>
                                        </p:tav>
                                        <p:tav tm="100000">
                                          <p:val>
                                            <p:strVal val="#ppt_x"/>
                                          </p:val>
                                        </p:tav>
                                      </p:tavLst>
                                    </p:anim>
                                    <p:anim calcmode="lin" valueType="num">
                                      <p:cBhvr additive="base">
                                        <p:cTn id="20" dur="10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25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1+#ppt_w/2"/>
                                          </p:val>
                                        </p:tav>
                                        <p:tav tm="100000">
                                          <p:val>
                                            <p:strVal val="#ppt_x"/>
                                          </p:val>
                                        </p:tav>
                                      </p:tavLst>
                                    </p:anim>
                                    <p:anim calcmode="lin" valueType="num">
                                      <p:cBhvr additive="base">
                                        <p:cTn id="28" dur="10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1+#ppt_w/2"/>
                                          </p:val>
                                        </p:tav>
                                        <p:tav tm="100000">
                                          <p:val>
                                            <p:strVal val="#ppt_x"/>
                                          </p:val>
                                        </p:tav>
                                      </p:tavLst>
                                    </p:anim>
                                    <p:anim calcmode="lin" valueType="num">
                                      <p:cBhvr additive="base">
                                        <p:cTn id="36" dur="10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0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1+#ppt_w/2"/>
                                          </p:val>
                                        </p:tav>
                                        <p:tav tm="100000">
                                          <p:val>
                                            <p:strVal val="#ppt_x"/>
                                          </p:val>
                                        </p:tav>
                                      </p:tavLst>
                                    </p:anim>
                                    <p:anim calcmode="lin" valueType="num">
                                      <p:cBhvr additive="base">
                                        <p:cTn id="40" dur="10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25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1000" fill="hold"/>
                                        <p:tgtEl>
                                          <p:spTgt spid="38"/>
                                        </p:tgtEl>
                                        <p:attrNameLst>
                                          <p:attrName>ppt_x</p:attrName>
                                        </p:attrNameLst>
                                      </p:cBhvr>
                                      <p:tavLst>
                                        <p:tav tm="0">
                                          <p:val>
                                            <p:strVal val="1+#ppt_w/2"/>
                                          </p:val>
                                        </p:tav>
                                        <p:tav tm="100000">
                                          <p:val>
                                            <p:strVal val="#ppt_x"/>
                                          </p:val>
                                        </p:tav>
                                      </p:tavLst>
                                    </p:anim>
                                    <p:anim calcmode="lin" valueType="num">
                                      <p:cBhvr additive="base">
                                        <p:cTn id="44" dur="10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1000" fill="hold"/>
                                        <p:tgtEl>
                                          <p:spTgt spid="40"/>
                                        </p:tgtEl>
                                        <p:attrNameLst>
                                          <p:attrName>ppt_x</p:attrName>
                                        </p:attrNameLst>
                                      </p:cBhvr>
                                      <p:tavLst>
                                        <p:tav tm="0">
                                          <p:val>
                                            <p:strVal val="1+#ppt_w/2"/>
                                          </p:val>
                                        </p:tav>
                                        <p:tav tm="100000">
                                          <p:val>
                                            <p:strVal val="#ppt_x"/>
                                          </p:val>
                                        </p:tav>
                                      </p:tavLst>
                                    </p:anim>
                                    <p:anim calcmode="lin" valueType="num">
                                      <p:cBhvr additive="base">
                                        <p:cTn id="48" dur="10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5" presetClass="entr" presetSubtype="0" fill="hold" grpId="0" nodeType="afterEffect">
                                  <p:stCondLst>
                                    <p:cond delay="0"/>
                                  </p:stCondLst>
                                  <p:iterate type="lt">
                                    <p:tmPct val="20000"/>
                                  </p:iterate>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anim calcmode="lin" valueType="num">
                                      <p:cBhvr>
                                        <p:cTn id="53" dur="500" fill="hold"/>
                                        <p:tgtEl>
                                          <p:spTgt spid="48"/>
                                        </p:tgtEl>
                                        <p:attrNameLst>
                                          <p:attrName>ppt_w</p:attrName>
                                        </p:attrNameLst>
                                      </p:cBhvr>
                                      <p:tavLst>
                                        <p:tav tm="0" fmla="#ppt_w*sin(2.5*pi*$)">
                                          <p:val>
                                            <p:fltVal val="0"/>
                                          </p:val>
                                        </p:tav>
                                        <p:tav tm="100000">
                                          <p:val>
                                            <p:fltVal val="1"/>
                                          </p:val>
                                        </p:tav>
                                      </p:tavLst>
                                    </p:anim>
                                    <p:anim calcmode="lin" valueType="num">
                                      <p:cBhvr>
                                        <p:cTn id="54" dur="500" fill="hold"/>
                                        <p:tgtEl>
                                          <p:spTgt spid="48"/>
                                        </p:tgtEl>
                                        <p:attrNameLst>
                                          <p:attrName>ppt_h</p:attrName>
                                        </p:attrNameLst>
                                      </p:cBhvr>
                                      <p:tavLst>
                                        <p:tav tm="0">
                                          <p:val>
                                            <p:strVal val="#ppt_h"/>
                                          </p:val>
                                        </p:tav>
                                        <p:tav tm="100000">
                                          <p:val>
                                            <p:strVal val="#ppt_h"/>
                                          </p:val>
                                        </p:tav>
                                      </p:tavLst>
                                    </p:anim>
                                  </p:childTnLst>
                                </p:cTn>
                              </p:par>
                            </p:childTnLst>
                          </p:cTn>
                        </p:par>
                        <p:par>
                          <p:cTn id="55" fill="hold">
                            <p:stCondLst>
                              <p:cond delay="4300"/>
                            </p:stCondLst>
                            <p:childTnLst>
                              <p:par>
                                <p:cTn id="56" presetID="45" presetClass="entr" presetSubtype="0" fill="hold" grpId="0" nodeType="afterEffect">
                                  <p:stCondLst>
                                    <p:cond delay="100"/>
                                  </p:stCondLst>
                                  <p:iterate type="lt">
                                    <p:tmPct val="15000"/>
                                  </p:iterate>
                                  <p:childTnLst>
                                    <p:set>
                                      <p:cBhvr>
                                        <p:cTn id="57" dur="1" fill="hold">
                                          <p:stCondLst>
                                            <p:cond delay="0"/>
                                          </p:stCondLst>
                                        </p:cTn>
                                        <p:tgtEl>
                                          <p:spTgt spid="44"/>
                                        </p:tgtEl>
                                        <p:attrNameLst>
                                          <p:attrName>style.visibility</p:attrName>
                                        </p:attrNameLst>
                                      </p:cBhvr>
                                      <p:to>
                                        <p:strVal val="visible"/>
                                      </p:to>
                                    </p:set>
                                    <p:animEffect transition="in" filter="fade">
                                      <p:cBhvr>
                                        <p:cTn id="58" dur="750"/>
                                        <p:tgtEl>
                                          <p:spTgt spid="44"/>
                                        </p:tgtEl>
                                      </p:cBhvr>
                                    </p:animEffect>
                                    <p:anim calcmode="lin" valueType="num">
                                      <p:cBhvr>
                                        <p:cTn id="59" dur="750" fill="hold"/>
                                        <p:tgtEl>
                                          <p:spTgt spid="44"/>
                                        </p:tgtEl>
                                        <p:attrNameLst>
                                          <p:attrName>ppt_w</p:attrName>
                                        </p:attrNameLst>
                                      </p:cBhvr>
                                      <p:tavLst>
                                        <p:tav tm="0" fmla="#ppt_w*sin(2.5*pi*$)">
                                          <p:val>
                                            <p:fltVal val="0"/>
                                          </p:val>
                                        </p:tav>
                                        <p:tav tm="100000">
                                          <p:val>
                                            <p:fltVal val="1"/>
                                          </p:val>
                                        </p:tav>
                                      </p:tavLst>
                                    </p:anim>
                                    <p:anim calcmode="lin" valueType="num">
                                      <p:cBhvr>
                                        <p:cTn id="60" dur="750" fill="hold"/>
                                        <p:tgtEl>
                                          <p:spTgt spid="44"/>
                                        </p:tgtEl>
                                        <p:attrNameLst>
                                          <p:attrName>ppt_h</p:attrName>
                                        </p:attrNameLst>
                                      </p:cBhvr>
                                      <p:tavLst>
                                        <p:tav tm="0">
                                          <p:val>
                                            <p:strVal val="#ppt_h"/>
                                          </p:val>
                                        </p:tav>
                                        <p:tav tm="100000">
                                          <p:val>
                                            <p:strVal val="#ppt_h"/>
                                          </p:val>
                                        </p:tav>
                                      </p:tavLst>
                                    </p:anim>
                                  </p:childTnLst>
                                </p:cTn>
                              </p:par>
                              <p:par>
                                <p:cTn id="61" presetID="6" presetClass="emph" presetSubtype="0" fill="hold" grpId="1" nodeType="withEffect">
                                  <p:stCondLst>
                                    <p:cond delay="0"/>
                                  </p:stCondLst>
                                  <p:iterate type="lt">
                                    <p:tmPct val="0"/>
                                  </p:iterate>
                                  <p:childTnLst>
                                    <p:animScale>
                                      <p:cBhvr>
                                        <p:cTn id="62" dur="100" fill="hold"/>
                                        <p:tgtEl>
                                          <p:spTgt spid="44"/>
                                        </p:tgtEl>
                                      </p:cBhvr>
                                      <p:by x="500000" y="500000"/>
                                    </p:animScale>
                                  </p:childTnLst>
                                </p:cTn>
                              </p:par>
                              <p:par>
                                <p:cTn id="63" presetID="6" presetClass="emph" presetSubtype="0" fill="hold" grpId="2" nodeType="withEffect">
                                  <p:stCondLst>
                                    <p:cond delay="100"/>
                                  </p:stCondLst>
                                  <p:iterate type="lt">
                                    <p:tmPct val="15000"/>
                                  </p:iterate>
                                  <p:childTnLst>
                                    <p:animScale>
                                      <p:cBhvr>
                                        <p:cTn id="64" dur="750" fill="hold"/>
                                        <p:tgtEl>
                                          <p:spTgt spid="44"/>
                                        </p:tgtEl>
                                      </p:cBhvr>
                                      <p:by x="20000" y="20000"/>
                                    </p:animScale>
                                  </p:childTnLst>
                                </p:cTn>
                              </p:par>
                              <p:par>
                                <p:cTn id="65" presetID="2" presetClass="entr" presetSubtype="8" decel="100000" fill="hold" nodeType="withEffect">
                                  <p:stCondLst>
                                    <p:cond delay="10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1000" fill="hold"/>
                                        <p:tgtEl>
                                          <p:spTgt spid="49"/>
                                        </p:tgtEl>
                                        <p:attrNameLst>
                                          <p:attrName>ppt_x</p:attrName>
                                        </p:attrNameLst>
                                      </p:cBhvr>
                                      <p:tavLst>
                                        <p:tav tm="0">
                                          <p:val>
                                            <p:strVal val="0-#ppt_w/2"/>
                                          </p:val>
                                        </p:tav>
                                        <p:tav tm="100000">
                                          <p:val>
                                            <p:strVal val="#ppt_x"/>
                                          </p:val>
                                        </p:tav>
                                      </p:tavLst>
                                    </p:anim>
                                    <p:anim calcmode="lin" valueType="num">
                                      <p:cBhvr additive="base">
                                        <p:cTn id="68" dur="1000" fill="hold"/>
                                        <p:tgtEl>
                                          <p:spTgt spid="49"/>
                                        </p:tgtEl>
                                        <p:attrNameLst>
                                          <p:attrName>ppt_y</p:attrName>
                                        </p:attrNameLst>
                                      </p:cBhvr>
                                      <p:tavLst>
                                        <p:tav tm="0">
                                          <p:val>
                                            <p:strVal val="#ppt_y"/>
                                          </p:val>
                                        </p:tav>
                                        <p:tav tm="100000">
                                          <p:val>
                                            <p:strVal val="#ppt_y"/>
                                          </p:val>
                                        </p:tav>
                                      </p:tavLst>
                                    </p:anim>
                                  </p:childTnLst>
                                </p:cTn>
                              </p:par>
                            </p:childTnLst>
                          </p:cTn>
                        </p:par>
                        <p:par>
                          <p:cTn id="69" fill="hold">
                            <p:stCondLst>
                              <p:cond delay="5713"/>
                            </p:stCondLst>
                            <p:childTnLst>
                              <p:par>
                                <p:cTn id="70" presetID="10" presetClass="entr" presetSubtype="0"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4" grpId="2"/>
      <p:bldP spid="47" grpId="0"/>
      <p:bldP spid="48" grpId="0"/>
      <p:bldP spid="37" grpId="0" animBg="1"/>
      <p:bldP spid="38" grpId="0" animBg="1"/>
      <p:bldP spid="35" grpId="0" animBg="1"/>
      <p:bldP spid="36" grpId="0" animBg="1"/>
      <p:bldP spid="43" grpId="0" animBg="1"/>
      <p:bldP spid="40" grpId="0" animBg="1"/>
      <p:bldP spid="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47"/>
          <p:cNvSpPr/>
          <p:nvPr/>
        </p:nvSpPr>
        <p:spPr>
          <a:xfrm flipV="1">
            <a:off x="8529425" y="5746810"/>
            <a:ext cx="1187960" cy="339417"/>
          </a:xfrm>
          <a:custGeom>
            <a:avLst/>
            <a:gdLst>
              <a:gd name="connsiteX0" fmla="*/ 30396 w 1187960"/>
              <a:gd name="connsiteY0" fmla="*/ 339417 h 339417"/>
              <a:gd name="connsiteX1" fmla="*/ 1157564 w 1187960"/>
              <a:gd name="connsiteY1" fmla="*/ 339417 h 339417"/>
              <a:gd name="connsiteX2" fmla="*/ 1187960 w 1187960"/>
              <a:gd name="connsiteY2" fmla="*/ 309021 h 339417"/>
              <a:gd name="connsiteX3" fmla="*/ 1157564 w 1187960"/>
              <a:gd name="connsiteY3" fmla="*/ 278625 h 339417"/>
              <a:gd name="connsiteX4" fmla="*/ 1137302 w 1187960"/>
              <a:gd name="connsiteY4" fmla="*/ 278625 h 339417"/>
              <a:gd name="connsiteX5" fmla="*/ 1005889 w 1187960"/>
              <a:gd name="connsiteY5" fmla="*/ 119049 h 339417"/>
              <a:gd name="connsiteX6" fmla="*/ 967190 w 1187960"/>
              <a:gd name="connsiteY6" fmla="*/ 119049 h 339417"/>
              <a:gd name="connsiteX7" fmla="*/ 972721 w 1187960"/>
              <a:gd name="connsiteY7" fmla="*/ 110845 h 339417"/>
              <a:gd name="connsiteX8" fmla="*/ 978991 w 1187960"/>
              <a:gd name="connsiteY8" fmla="*/ 79788 h 339417"/>
              <a:gd name="connsiteX9" fmla="*/ 899203 w 1187960"/>
              <a:gd name="connsiteY9" fmla="*/ 0 h 339417"/>
              <a:gd name="connsiteX10" fmla="*/ 288757 w 1187960"/>
              <a:gd name="connsiteY10" fmla="*/ 0 h 339417"/>
              <a:gd name="connsiteX11" fmla="*/ 208969 w 1187960"/>
              <a:gd name="connsiteY11" fmla="*/ 79788 h 339417"/>
              <a:gd name="connsiteX12" fmla="*/ 215239 w 1187960"/>
              <a:gd name="connsiteY12" fmla="*/ 110845 h 339417"/>
              <a:gd name="connsiteX13" fmla="*/ 220770 w 1187960"/>
              <a:gd name="connsiteY13" fmla="*/ 119049 h 339417"/>
              <a:gd name="connsiteX14" fmla="*/ 182071 w 1187960"/>
              <a:gd name="connsiteY14" fmla="*/ 119049 h 339417"/>
              <a:gd name="connsiteX15" fmla="*/ 50659 w 1187960"/>
              <a:gd name="connsiteY15" fmla="*/ 278625 h 339417"/>
              <a:gd name="connsiteX16" fmla="*/ 30396 w 1187960"/>
              <a:gd name="connsiteY16" fmla="*/ 278625 h 339417"/>
              <a:gd name="connsiteX17" fmla="*/ 0 w 1187960"/>
              <a:gd name="connsiteY17" fmla="*/ 309021 h 339417"/>
              <a:gd name="connsiteX18" fmla="*/ 30396 w 1187960"/>
              <a:gd name="connsiteY18" fmla="*/ 339417 h 3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960" h="339417">
                <a:moveTo>
                  <a:pt x="30396" y="339417"/>
                </a:moveTo>
                <a:lnTo>
                  <a:pt x="1157564" y="339417"/>
                </a:lnTo>
                <a:cubicBezTo>
                  <a:pt x="1174351" y="339417"/>
                  <a:pt x="1187960" y="325808"/>
                  <a:pt x="1187960" y="309021"/>
                </a:cubicBezTo>
                <a:cubicBezTo>
                  <a:pt x="1187960" y="292234"/>
                  <a:pt x="1174351" y="278625"/>
                  <a:pt x="1157564" y="278625"/>
                </a:cubicBezTo>
                <a:lnTo>
                  <a:pt x="1137302" y="278625"/>
                </a:lnTo>
                <a:lnTo>
                  <a:pt x="1005889" y="119049"/>
                </a:lnTo>
                <a:lnTo>
                  <a:pt x="967190" y="119049"/>
                </a:lnTo>
                <a:lnTo>
                  <a:pt x="972721" y="110845"/>
                </a:lnTo>
                <a:cubicBezTo>
                  <a:pt x="976759" y="101299"/>
                  <a:pt x="978991" y="90804"/>
                  <a:pt x="978991" y="79788"/>
                </a:cubicBezTo>
                <a:cubicBezTo>
                  <a:pt x="978991" y="35722"/>
                  <a:pt x="943269" y="0"/>
                  <a:pt x="899203" y="0"/>
                </a:cubicBezTo>
                <a:lnTo>
                  <a:pt x="288757" y="0"/>
                </a:lnTo>
                <a:cubicBezTo>
                  <a:pt x="244691" y="0"/>
                  <a:pt x="208969" y="35722"/>
                  <a:pt x="208969" y="79788"/>
                </a:cubicBezTo>
                <a:cubicBezTo>
                  <a:pt x="208969" y="90804"/>
                  <a:pt x="211202" y="101299"/>
                  <a:pt x="215239" y="110845"/>
                </a:cubicBezTo>
                <a:lnTo>
                  <a:pt x="220770" y="119049"/>
                </a:lnTo>
                <a:lnTo>
                  <a:pt x="182071" y="119049"/>
                </a:lnTo>
                <a:lnTo>
                  <a:pt x="50659" y="278625"/>
                </a:lnTo>
                <a:lnTo>
                  <a:pt x="30396" y="278625"/>
                </a:lnTo>
                <a:cubicBezTo>
                  <a:pt x="13609" y="278625"/>
                  <a:pt x="0" y="292234"/>
                  <a:pt x="0" y="309021"/>
                </a:cubicBezTo>
                <a:cubicBezTo>
                  <a:pt x="0" y="325808"/>
                  <a:pt x="13609" y="339417"/>
                  <a:pt x="30396" y="339417"/>
                </a:cubicBezTo>
                <a:close/>
              </a:path>
            </a:pathLst>
          </a:cu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圆角矩形 48"/>
          <p:cNvSpPr/>
          <p:nvPr/>
        </p:nvSpPr>
        <p:spPr>
          <a:xfrm>
            <a:off x="8529425" y="5592299"/>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0" name="圆角矩形 49"/>
          <p:cNvSpPr/>
          <p:nvPr/>
        </p:nvSpPr>
        <p:spPr>
          <a:xfrm>
            <a:off x="8529425" y="5432723"/>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1" name="圆角矩形 50"/>
          <p:cNvSpPr/>
          <p:nvPr/>
        </p:nvSpPr>
        <p:spPr>
          <a:xfrm>
            <a:off x="8529425" y="5273147"/>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2" name="圆角矩形 51"/>
          <p:cNvSpPr/>
          <p:nvPr/>
        </p:nvSpPr>
        <p:spPr>
          <a:xfrm>
            <a:off x="8529425" y="5113571"/>
            <a:ext cx="1187960" cy="116517"/>
          </a:xfrm>
          <a:prstGeom prst="roundRect">
            <a:avLst>
              <a:gd name="adj" fmla="val 50000"/>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3" name="任意多边形 52"/>
          <p:cNvSpPr/>
          <p:nvPr/>
        </p:nvSpPr>
        <p:spPr>
          <a:xfrm rot="10800000" flipV="1">
            <a:off x="7761255" y="2335495"/>
            <a:ext cx="2746536" cy="766496"/>
          </a:xfrm>
          <a:custGeom>
            <a:avLst/>
            <a:gdLst>
              <a:gd name="connsiteX0" fmla="*/ 2801151 w 2801151"/>
              <a:gd name="connsiteY0" fmla="*/ 0 h 766496"/>
              <a:gd name="connsiteX1" fmla="*/ 0 w 2801151"/>
              <a:gd name="connsiteY1" fmla="*/ 335391 h 766496"/>
              <a:gd name="connsiteX2" fmla="*/ 86866 w 2801151"/>
              <a:gd name="connsiteY2" fmla="*/ 622551 h 766496"/>
              <a:gd name="connsiteX3" fmla="*/ 2801151 w 2801151"/>
              <a:gd name="connsiteY3" fmla="*/ 766496 h 766496"/>
            </a:gdLst>
            <a:ahLst/>
            <a:cxnLst>
              <a:cxn ang="0">
                <a:pos x="connsiteX0" y="connsiteY0"/>
              </a:cxn>
              <a:cxn ang="0">
                <a:pos x="connsiteX1" y="connsiteY1"/>
              </a:cxn>
              <a:cxn ang="0">
                <a:pos x="connsiteX2" y="connsiteY2"/>
              </a:cxn>
              <a:cxn ang="0">
                <a:pos x="connsiteX3" y="connsiteY3"/>
              </a:cxn>
            </a:cxnLst>
            <a:rect l="l" t="t" r="r" b="b"/>
            <a:pathLst>
              <a:path w="2801151" h="766496">
                <a:moveTo>
                  <a:pt x="2801151" y="0"/>
                </a:moveTo>
                <a:lnTo>
                  <a:pt x="0" y="335391"/>
                </a:lnTo>
                <a:lnTo>
                  <a:pt x="86866" y="622551"/>
                </a:lnTo>
                <a:lnTo>
                  <a:pt x="2801151" y="766496"/>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4" name="任意多边形 53"/>
          <p:cNvSpPr/>
          <p:nvPr/>
        </p:nvSpPr>
        <p:spPr>
          <a:xfrm rot="2600785">
            <a:off x="9175785" y="1404184"/>
            <a:ext cx="876009" cy="576268"/>
          </a:xfrm>
          <a:custGeom>
            <a:avLst/>
            <a:gdLst>
              <a:gd name="connsiteX0" fmla="*/ 2923712 w 2923712"/>
              <a:gd name="connsiteY0" fmla="*/ 0 h 781712"/>
              <a:gd name="connsiteX1" fmla="*/ 2811363 w 2923712"/>
              <a:gd name="connsiteY1" fmla="*/ 781712 h 781712"/>
              <a:gd name="connsiteX2" fmla="*/ 86866 w 2923712"/>
              <a:gd name="connsiteY2" fmla="*/ 637226 h 781712"/>
              <a:gd name="connsiteX3" fmla="*/ 0 w 2923712"/>
              <a:gd name="connsiteY3" fmla="*/ 350066 h 781712"/>
            </a:gdLst>
            <a:ahLst/>
            <a:cxnLst>
              <a:cxn ang="0">
                <a:pos x="connsiteX0" y="connsiteY0"/>
              </a:cxn>
              <a:cxn ang="0">
                <a:pos x="connsiteX1" y="connsiteY1"/>
              </a:cxn>
              <a:cxn ang="0">
                <a:pos x="connsiteX2" y="connsiteY2"/>
              </a:cxn>
              <a:cxn ang="0">
                <a:pos x="connsiteX3" y="connsiteY3"/>
              </a:cxn>
            </a:cxnLst>
            <a:rect l="l" t="t" r="r" b="b"/>
            <a:pathLst>
              <a:path w="2923712" h="781712">
                <a:moveTo>
                  <a:pt x="2923712" y="0"/>
                </a:moveTo>
                <a:lnTo>
                  <a:pt x="2811363" y="781712"/>
                </a:lnTo>
                <a:lnTo>
                  <a:pt x="86866" y="637226"/>
                </a:lnTo>
                <a:lnTo>
                  <a:pt x="0" y="350066"/>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5" name="任意多边形 54"/>
          <p:cNvSpPr/>
          <p:nvPr/>
        </p:nvSpPr>
        <p:spPr>
          <a:xfrm rot="19540161">
            <a:off x="7672412" y="2528364"/>
            <a:ext cx="2923712" cy="781712"/>
          </a:xfrm>
          <a:custGeom>
            <a:avLst/>
            <a:gdLst>
              <a:gd name="connsiteX0" fmla="*/ 2923712 w 2923712"/>
              <a:gd name="connsiteY0" fmla="*/ 0 h 781712"/>
              <a:gd name="connsiteX1" fmla="*/ 2811363 w 2923712"/>
              <a:gd name="connsiteY1" fmla="*/ 781712 h 781712"/>
              <a:gd name="connsiteX2" fmla="*/ 86866 w 2923712"/>
              <a:gd name="connsiteY2" fmla="*/ 637226 h 781712"/>
              <a:gd name="connsiteX3" fmla="*/ 0 w 2923712"/>
              <a:gd name="connsiteY3" fmla="*/ 350066 h 781712"/>
            </a:gdLst>
            <a:ahLst/>
            <a:cxnLst>
              <a:cxn ang="0">
                <a:pos x="connsiteX0" y="connsiteY0"/>
              </a:cxn>
              <a:cxn ang="0">
                <a:pos x="connsiteX1" y="connsiteY1"/>
              </a:cxn>
              <a:cxn ang="0">
                <a:pos x="connsiteX2" y="connsiteY2"/>
              </a:cxn>
              <a:cxn ang="0">
                <a:pos x="connsiteX3" y="connsiteY3"/>
              </a:cxn>
            </a:cxnLst>
            <a:rect l="l" t="t" r="r" b="b"/>
            <a:pathLst>
              <a:path w="2923712" h="781712">
                <a:moveTo>
                  <a:pt x="2923712" y="0"/>
                </a:moveTo>
                <a:lnTo>
                  <a:pt x="2811363" y="781712"/>
                </a:lnTo>
                <a:lnTo>
                  <a:pt x="86866" y="637226"/>
                </a:lnTo>
                <a:lnTo>
                  <a:pt x="0" y="350066"/>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任意多边形 55"/>
          <p:cNvSpPr/>
          <p:nvPr/>
        </p:nvSpPr>
        <p:spPr>
          <a:xfrm rot="1009422">
            <a:off x="7850415" y="3836866"/>
            <a:ext cx="2133105" cy="380129"/>
          </a:xfrm>
          <a:custGeom>
            <a:avLst/>
            <a:gdLst>
              <a:gd name="connsiteX0" fmla="*/ 0 w 2133105"/>
              <a:gd name="connsiteY0" fmla="*/ 180354 h 380129"/>
              <a:gd name="connsiteX1" fmla="*/ 2133105 w 2133105"/>
              <a:gd name="connsiteY1" fmla="*/ 0 h 380129"/>
              <a:gd name="connsiteX2" fmla="*/ 1847871 w 2133105"/>
              <a:gd name="connsiteY2" fmla="*/ 380129 h 380129"/>
              <a:gd name="connsiteX3" fmla="*/ 132140 w 2133105"/>
              <a:gd name="connsiteY3" fmla="*/ 315878 h 380129"/>
            </a:gdLst>
            <a:ahLst/>
            <a:cxnLst>
              <a:cxn ang="0">
                <a:pos x="connsiteX0" y="connsiteY0"/>
              </a:cxn>
              <a:cxn ang="0">
                <a:pos x="connsiteX1" y="connsiteY1"/>
              </a:cxn>
              <a:cxn ang="0">
                <a:pos x="connsiteX2" y="connsiteY2"/>
              </a:cxn>
              <a:cxn ang="0">
                <a:pos x="connsiteX3" y="connsiteY3"/>
              </a:cxn>
            </a:cxnLst>
            <a:rect l="l" t="t" r="r" b="b"/>
            <a:pathLst>
              <a:path w="2133105" h="380129">
                <a:moveTo>
                  <a:pt x="0" y="180354"/>
                </a:moveTo>
                <a:lnTo>
                  <a:pt x="2133105" y="0"/>
                </a:lnTo>
                <a:lnTo>
                  <a:pt x="1847871" y="380129"/>
                </a:lnTo>
                <a:lnTo>
                  <a:pt x="132140" y="315878"/>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任意多边形 56"/>
          <p:cNvSpPr/>
          <p:nvPr/>
        </p:nvSpPr>
        <p:spPr>
          <a:xfrm rot="19783485">
            <a:off x="7994249" y="3341076"/>
            <a:ext cx="2813669" cy="414220"/>
          </a:xfrm>
          <a:custGeom>
            <a:avLst/>
            <a:gdLst>
              <a:gd name="connsiteX0" fmla="*/ 2813669 w 2813669"/>
              <a:gd name="connsiteY0" fmla="*/ 0 h 414220"/>
              <a:gd name="connsiteX1" fmla="*/ 2541104 w 2813669"/>
              <a:gd name="connsiteY1" fmla="*/ 414220 h 414220"/>
              <a:gd name="connsiteX2" fmla="*/ 77909 w 2813669"/>
              <a:gd name="connsiteY2" fmla="*/ 339594 h 414220"/>
              <a:gd name="connsiteX3" fmla="*/ 0 w 2813669"/>
              <a:gd name="connsiteY3" fmla="*/ 192460 h 414220"/>
            </a:gdLst>
            <a:ahLst/>
            <a:cxnLst>
              <a:cxn ang="0">
                <a:pos x="connsiteX0" y="connsiteY0"/>
              </a:cxn>
              <a:cxn ang="0">
                <a:pos x="connsiteX1" y="connsiteY1"/>
              </a:cxn>
              <a:cxn ang="0">
                <a:pos x="connsiteX2" y="connsiteY2"/>
              </a:cxn>
              <a:cxn ang="0">
                <a:pos x="connsiteX3" y="connsiteY3"/>
              </a:cxn>
            </a:cxnLst>
            <a:rect l="l" t="t" r="r" b="b"/>
            <a:pathLst>
              <a:path w="2813669" h="414220">
                <a:moveTo>
                  <a:pt x="2813669" y="0"/>
                </a:moveTo>
                <a:lnTo>
                  <a:pt x="2541104" y="414220"/>
                </a:lnTo>
                <a:lnTo>
                  <a:pt x="77909" y="339594"/>
                </a:lnTo>
                <a:lnTo>
                  <a:pt x="0" y="192460"/>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8" name="任意多边形 57"/>
          <p:cNvSpPr/>
          <p:nvPr/>
        </p:nvSpPr>
        <p:spPr>
          <a:xfrm rot="1325021">
            <a:off x="8088215" y="4553491"/>
            <a:ext cx="1703666" cy="163142"/>
          </a:xfrm>
          <a:custGeom>
            <a:avLst/>
            <a:gdLst>
              <a:gd name="connsiteX0" fmla="*/ 0 w 1718891"/>
              <a:gd name="connsiteY0" fmla="*/ 0 h 163142"/>
              <a:gd name="connsiteX1" fmla="*/ 1718891 w 1718891"/>
              <a:gd name="connsiteY1" fmla="*/ 0 h 163142"/>
              <a:gd name="connsiteX2" fmla="*/ 1688795 w 1718891"/>
              <a:gd name="connsiteY2" fmla="*/ 118926 h 163142"/>
              <a:gd name="connsiteX3" fmla="*/ 1679016 w 1718891"/>
              <a:gd name="connsiteY3" fmla="*/ 130381 h 163142"/>
              <a:gd name="connsiteX4" fmla="*/ 484391 w 1718891"/>
              <a:gd name="connsiteY4" fmla="*/ 163142 h 163142"/>
              <a:gd name="connsiteX5" fmla="*/ 121926 w 1718891"/>
              <a:gd name="connsiteY5" fmla="*/ 163142 h 16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891" h="163142">
                <a:moveTo>
                  <a:pt x="0" y="0"/>
                </a:moveTo>
                <a:lnTo>
                  <a:pt x="1718891" y="0"/>
                </a:lnTo>
                <a:lnTo>
                  <a:pt x="1688795" y="118926"/>
                </a:lnTo>
                <a:lnTo>
                  <a:pt x="1679016" y="130381"/>
                </a:lnTo>
                <a:lnTo>
                  <a:pt x="484391" y="163142"/>
                </a:lnTo>
                <a:lnTo>
                  <a:pt x="121926" y="163142"/>
                </a:lnTo>
                <a:close/>
              </a:path>
            </a:pathLst>
          </a:custGeom>
          <a:solidFill>
            <a:srgbClr val="2CC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任意多边形 58"/>
          <p:cNvSpPr/>
          <p:nvPr/>
        </p:nvSpPr>
        <p:spPr>
          <a:xfrm rot="20441893">
            <a:off x="8337232" y="4425712"/>
            <a:ext cx="1757176" cy="322665"/>
          </a:xfrm>
          <a:custGeom>
            <a:avLst/>
            <a:gdLst>
              <a:gd name="connsiteX0" fmla="*/ 1759448 w 1759448"/>
              <a:gd name="connsiteY0" fmla="*/ 0 h 331019"/>
              <a:gd name="connsiteX1" fmla="*/ 1524819 w 1759448"/>
              <a:gd name="connsiteY1" fmla="*/ 331019 h 331019"/>
              <a:gd name="connsiteX2" fmla="*/ 46507 w 1759448"/>
              <a:gd name="connsiteY2" fmla="*/ 272413 h 331019"/>
              <a:gd name="connsiteX3" fmla="*/ 0 w 1759448"/>
              <a:gd name="connsiteY3" fmla="*/ 157482 h 331019"/>
            </a:gdLst>
            <a:ahLst/>
            <a:cxnLst>
              <a:cxn ang="0">
                <a:pos x="connsiteX0" y="connsiteY0"/>
              </a:cxn>
              <a:cxn ang="0">
                <a:pos x="connsiteX1" y="connsiteY1"/>
              </a:cxn>
              <a:cxn ang="0">
                <a:pos x="connsiteX2" y="connsiteY2"/>
              </a:cxn>
              <a:cxn ang="0">
                <a:pos x="connsiteX3" y="connsiteY3"/>
              </a:cxn>
            </a:cxnLst>
            <a:rect l="l" t="t" r="r" b="b"/>
            <a:pathLst>
              <a:path w="1759448" h="331019">
                <a:moveTo>
                  <a:pt x="1759448" y="0"/>
                </a:moveTo>
                <a:lnTo>
                  <a:pt x="1524819" y="331019"/>
                </a:lnTo>
                <a:lnTo>
                  <a:pt x="46507" y="272413"/>
                </a:lnTo>
                <a:lnTo>
                  <a:pt x="0" y="157482"/>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任意多边形 59"/>
          <p:cNvSpPr/>
          <p:nvPr/>
        </p:nvSpPr>
        <p:spPr>
          <a:xfrm>
            <a:off x="8382813" y="4876426"/>
            <a:ext cx="1393494" cy="123956"/>
          </a:xfrm>
          <a:custGeom>
            <a:avLst/>
            <a:gdLst>
              <a:gd name="connsiteX0" fmla="*/ 0 w 1403932"/>
              <a:gd name="connsiteY0" fmla="*/ 0 h 102584"/>
              <a:gd name="connsiteX1" fmla="*/ 1403932 w 1403932"/>
              <a:gd name="connsiteY1" fmla="*/ 0 h 102584"/>
              <a:gd name="connsiteX2" fmla="*/ 1403932 w 1403932"/>
              <a:gd name="connsiteY2" fmla="*/ 5111 h 102584"/>
              <a:gd name="connsiteX3" fmla="*/ 1299756 w 1403932"/>
              <a:gd name="connsiteY3" fmla="*/ 102584 h 102584"/>
              <a:gd name="connsiteX4" fmla="*/ 95984 w 1403932"/>
              <a:gd name="connsiteY4" fmla="*/ 102584 h 10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32" h="102584">
                <a:moveTo>
                  <a:pt x="0" y="0"/>
                </a:moveTo>
                <a:lnTo>
                  <a:pt x="1403932" y="0"/>
                </a:lnTo>
                <a:lnTo>
                  <a:pt x="1403932" y="5111"/>
                </a:lnTo>
                <a:lnTo>
                  <a:pt x="1299756" y="102584"/>
                </a:lnTo>
                <a:lnTo>
                  <a:pt x="95984" y="102584"/>
                </a:lnTo>
                <a:close/>
              </a:path>
            </a:pathLst>
          </a:cu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梯形 60"/>
          <p:cNvSpPr/>
          <p:nvPr/>
        </p:nvSpPr>
        <p:spPr>
          <a:xfrm rot="18771027">
            <a:off x="7174236" y="1769088"/>
            <a:ext cx="2364335" cy="552641"/>
          </a:xfrm>
          <a:prstGeom prst="trapezoid">
            <a:avLst>
              <a:gd name="adj" fmla="val 98312"/>
            </a:avLst>
          </a:pr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矩形 63"/>
          <p:cNvSpPr/>
          <p:nvPr/>
        </p:nvSpPr>
        <p:spPr>
          <a:xfrm>
            <a:off x="1574429" y="2575300"/>
            <a:ext cx="5356595" cy="1706880"/>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以学</a:t>
            </a:r>
            <a:r>
              <a:rPr lang="zh-CN" altLang="en-US" sz="1400" dirty="0" smtClean="0">
                <a:solidFill>
                  <a:schemeClr val="tx1">
                    <a:lumMod val="50000"/>
                    <a:lumOff val="50000"/>
                  </a:schemeClr>
                </a:solidFill>
                <a:cs typeface="+mn-ea"/>
                <a:sym typeface="+mn-lt"/>
              </a:rPr>
              <a:t>校、医院项</a:t>
            </a:r>
            <a:r>
              <a:rPr lang="zh-CN" altLang="en-US" sz="1400" dirty="0">
                <a:solidFill>
                  <a:schemeClr val="tx1">
                    <a:lumMod val="50000"/>
                    <a:lumOff val="50000"/>
                  </a:schemeClr>
                </a:solidFill>
                <a:cs typeface="+mn-ea"/>
                <a:sym typeface="+mn-lt"/>
              </a:rPr>
              <a:t>目实施前一年用水量（或前三年用水量均值）和夜间小流量为用水基准，从终端节水、管网节水、非常规水利用、管理节水等方面分别测算节水潜力，进而评估出整体节水潜力。在上述基础上，根据当地水价和初步投资估算，对应不同的节水措施及节水潜力，即可对相应的节水收益进行初步评估。</a:t>
            </a:r>
          </a:p>
        </p:txBody>
      </p:sp>
      <p:cxnSp>
        <p:nvCxnSpPr>
          <p:cNvPr id="66" name="íṩľíḍè-Straight Connector 19"/>
          <p:cNvCxnSpPr/>
          <p:nvPr/>
        </p:nvCxnSpPr>
        <p:spPr>
          <a:xfrm>
            <a:off x="1574174" y="2168419"/>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666875" y="692150"/>
            <a:ext cx="4435475" cy="645160"/>
          </a:xfrm>
          <a:prstGeom prst="rect">
            <a:avLst/>
          </a:prstGeom>
          <a:effectLst/>
        </p:spPr>
        <p:txBody>
          <a:bodyPr wrap="square">
            <a:spAutoFit/>
          </a:bodyPr>
          <a:lstStyle/>
          <a:p>
            <a:pPr lvl="0">
              <a:lnSpc>
                <a:spcPct val="150000"/>
              </a:lnSpc>
              <a:defRPr/>
            </a:pPr>
            <a:r>
              <a:rPr lang="en-US" altLang="zh-CN" sz="2400" kern="0">
                <a:solidFill>
                  <a:prstClr val="black">
                    <a:lumMod val="65000"/>
                    <a:lumOff val="35000"/>
                  </a:prstClr>
                </a:solidFill>
                <a:cs typeface="+mn-ea"/>
                <a:sym typeface="+mn-lt"/>
              </a:rPr>
              <a:t>2</a:t>
            </a:r>
            <a:r>
              <a:rPr lang="zh-CN" altLang="en-US" sz="2400" kern="0">
                <a:solidFill>
                  <a:prstClr val="black">
                    <a:lumMod val="65000"/>
                    <a:lumOff val="35000"/>
                  </a:prstClr>
                </a:solidFill>
                <a:cs typeface="+mn-ea"/>
                <a:sym typeface="+mn-lt"/>
              </a:rPr>
              <a:t>、节水潜力和节水收益评估</a:t>
            </a:r>
          </a:p>
        </p:txBody>
      </p:sp>
      <p:sp>
        <p:nvSpPr>
          <p:cNvPr id="24" name="圆角矩形 23"/>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ppt_w</p:attrName>
                                        </p:attrNameLst>
                                      </p:cBhvr>
                                      <p:tavLst>
                                        <p:tav tm="0" fmla="#ppt_w*sin(2.5*pi*$)">
                                          <p:val>
                                            <p:fltVal val="0"/>
                                          </p:val>
                                        </p:tav>
                                        <p:tav tm="100000">
                                          <p:val>
                                            <p:fltVal val="1"/>
                                          </p:val>
                                        </p:tav>
                                      </p:tavLst>
                                    </p:anim>
                                    <p:anim calcmode="lin" valueType="num">
                                      <p:cBhvr>
                                        <p:cTn id="17" dur="500" fill="hold"/>
                                        <p:tgtEl>
                                          <p:spTgt spid="23"/>
                                        </p:tgtEl>
                                        <p:attrNameLst>
                                          <p:attrName>ppt_h</p:attrName>
                                        </p:attrNameLst>
                                      </p:cBhvr>
                                      <p:tavLst>
                                        <p:tav tm="0">
                                          <p:val>
                                            <p:strVal val="#ppt_h"/>
                                          </p:val>
                                        </p:tav>
                                        <p:tav tm="100000">
                                          <p:val>
                                            <p:strVal val="#ppt_h"/>
                                          </p:val>
                                        </p:tav>
                                      </p:tavLst>
                                    </p:anim>
                                  </p:childTnLst>
                                </p:cTn>
                              </p:par>
                            </p:childTnLst>
                          </p:cTn>
                        </p:par>
                        <p:par>
                          <p:cTn id="18" fill="hold">
                            <p:stCondLst>
                              <p:cond delay="1950"/>
                            </p:stCondLst>
                            <p:childTnLst>
                              <p:par>
                                <p:cTn id="19" presetID="22" presetClass="entr" presetSubtype="4"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childTnLst>
                          </p:cTn>
                        </p:par>
                        <p:par>
                          <p:cTn id="22" fill="hold">
                            <p:stCondLst>
                              <p:cond delay="2450"/>
                            </p:stCondLst>
                            <p:childTnLst>
                              <p:par>
                                <p:cTn id="23" presetID="2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250"/>
                                        <p:tgtEl>
                                          <p:spTgt spid="49"/>
                                        </p:tgtEl>
                                      </p:cBhvr>
                                    </p:animEffect>
                                  </p:childTnLst>
                                </p:cTn>
                              </p:par>
                            </p:childTnLst>
                          </p:cTn>
                        </p:par>
                        <p:par>
                          <p:cTn id="26" fill="hold">
                            <p:stCondLst>
                              <p:cond delay="2950"/>
                            </p:stCondLst>
                            <p:childTnLst>
                              <p:par>
                                <p:cTn id="27" presetID="22" presetClass="entr" presetSubtype="4"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250"/>
                                        <p:tgtEl>
                                          <p:spTgt spid="50"/>
                                        </p:tgtEl>
                                      </p:cBhvr>
                                    </p:animEffect>
                                  </p:childTnLst>
                                </p:cTn>
                              </p:par>
                            </p:childTnLst>
                          </p:cTn>
                        </p:par>
                        <p:par>
                          <p:cTn id="30" fill="hold">
                            <p:stCondLst>
                              <p:cond delay="3450"/>
                            </p:stCondLst>
                            <p:childTnLst>
                              <p:par>
                                <p:cTn id="31" presetID="2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down)">
                                      <p:cBhvr>
                                        <p:cTn id="33" dur="250"/>
                                        <p:tgtEl>
                                          <p:spTgt spid="51"/>
                                        </p:tgtEl>
                                      </p:cBhvr>
                                    </p:animEffect>
                                  </p:childTnLst>
                                </p:cTn>
                              </p:par>
                            </p:childTnLst>
                          </p:cTn>
                        </p:par>
                        <p:par>
                          <p:cTn id="34" fill="hold">
                            <p:stCondLst>
                              <p:cond delay="3950"/>
                            </p:stCondLst>
                            <p:childTnLst>
                              <p:par>
                                <p:cTn id="35" presetID="22" presetClass="entr" presetSubtype="4"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250"/>
                                        <p:tgtEl>
                                          <p:spTgt spid="52"/>
                                        </p:tgtEl>
                                      </p:cBhvr>
                                    </p:animEffect>
                                  </p:childTnLst>
                                </p:cTn>
                              </p:par>
                            </p:childTnLst>
                          </p:cTn>
                        </p:par>
                        <p:par>
                          <p:cTn id="38" fill="hold">
                            <p:stCondLst>
                              <p:cond delay="4450"/>
                            </p:stCondLst>
                            <p:childTnLst>
                              <p:par>
                                <p:cTn id="39" presetID="22" presetClass="entr" presetSubtype="8"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par>
                          <p:cTn id="42" fill="hold">
                            <p:stCondLst>
                              <p:cond delay="4950"/>
                            </p:stCondLst>
                            <p:childTnLst>
                              <p:par>
                                <p:cTn id="43" presetID="22" presetClass="entr" presetSubtype="4"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500"/>
                                        <p:tgtEl>
                                          <p:spTgt spid="59"/>
                                        </p:tgtEl>
                                      </p:cBhvr>
                                    </p:animEffect>
                                  </p:childTnLst>
                                </p:cTn>
                              </p:par>
                              <p:par>
                                <p:cTn id="46" presetID="22" presetClass="entr" presetSubtype="2" fill="hold" grpId="0" nodeType="withEffect">
                                  <p:stCondLst>
                                    <p:cond delay="250"/>
                                  </p:stCondLst>
                                  <p:childTnLst>
                                    <p:set>
                                      <p:cBhvr>
                                        <p:cTn id="47" dur="1" fill="hold">
                                          <p:stCondLst>
                                            <p:cond delay="0"/>
                                          </p:stCondLst>
                                        </p:cTn>
                                        <p:tgtEl>
                                          <p:spTgt spid="58"/>
                                        </p:tgtEl>
                                        <p:attrNameLst>
                                          <p:attrName>style.visibility</p:attrName>
                                        </p:attrNameLst>
                                      </p:cBhvr>
                                      <p:to>
                                        <p:strVal val="visible"/>
                                      </p:to>
                                    </p:set>
                                    <p:animEffect transition="in" filter="wipe(right)">
                                      <p:cBhvr>
                                        <p:cTn id="48" dur="500"/>
                                        <p:tgtEl>
                                          <p:spTgt spid="58"/>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par>
                                <p:cTn id="52" presetID="22" presetClass="entr" presetSubtype="8" fill="hold" grpId="0" nodeType="withEffect">
                                  <p:stCondLst>
                                    <p:cond delay="75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500"/>
                                        <p:tgtEl>
                                          <p:spTgt spid="57"/>
                                        </p:tgtEl>
                                      </p:cBhvr>
                                    </p:animEffect>
                                  </p:childTnLst>
                                </p:cTn>
                              </p:par>
                              <p:par>
                                <p:cTn id="55" presetID="22" presetClass="entr" presetSubtype="8" fill="hold" grpId="0" nodeType="withEffect">
                                  <p:stCondLst>
                                    <p:cond delay="100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2" fill="hold" grpId="0" nodeType="withEffect">
                                  <p:stCondLst>
                                    <p:cond delay="1250"/>
                                  </p:stCondLst>
                                  <p:childTnLst>
                                    <p:set>
                                      <p:cBhvr>
                                        <p:cTn id="59" dur="1" fill="hold">
                                          <p:stCondLst>
                                            <p:cond delay="0"/>
                                          </p:stCondLst>
                                        </p:cTn>
                                        <p:tgtEl>
                                          <p:spTgt spid="53"/>
                                        </p:tgtEl>
                                        <p:attrNameLst>
                                          <p:attrName>style.visibility</p:attrName>
                                        </p:attrNameLst>
                                      </p:cBhvr>
                                      <p:to>
                                        <p:strVal val="visible"/>
                                      </p:to>
                                    </p:set>
                                    <p:animEffect transition="in" filter="wipe(right)">
                                      <p:cBhvr>
                                        <p:cTn id="60" dur="500"/>
                                        <p:tgtEl>
                                          <p:spTgt spid="53"/>
                                        </p:tgtEl>
                                      </p:cBhvr>
                                    </p:animEffect>
                                  </p:childTnLst>
                                </p:cTn>
                              </p:par>
                              <p:par>
                                <p:cTn id="61" presetID="22" presetClass="entr" presetSubtype="4" fill="hold" grpId="0" nodeType="withEffect">
                                  <p:stCondLst>
                                    <p:cond delay="1500"/>
                                  </p:stCondLst>
                                  <p:childTnLst>
                                    <p:set>
                                      <p:cBhvr>
                                        <p:cTn id="62" dur="1" fill="hold">
                                          <p:stCondLst>
                                            <p:cond delay="0"/>
                                          </p:stCondLst>
                                        </p:cTn>
                                        <p:tgtEl>
                                          <p:spTgt spid="54"/>
                                        </p:tgtEl>
                                        <p:attrNameLst>
                                          <p:attrName>style.visibility</p:attrName>
                                        </p:attrNameLst>
                                      </p:cBhvr>
                                      <p:to>
                                        <p:strVal val="visible"/>
                                      </p:to>
                                    </p:set>
                                    <p:animEffect transition="in" filter="wipe(down)">
                                      <p:cBhvr>
                                        <p:cTn id="63" dur="500"/>
                                        <p:tgtEl>
                                          <p:spTgt spid="54"/>
                                        </p:tgtEl>
                                      </p:cBhvr>
                                    </p:animEffect>
                                  </p:childTnLst>
                                </p:cTn>
                              </p:par>
                              <p:par>
                                <p:cTn id="64" presetID="22" presetClass="entr" presetSubtype="4" fill="hold" grpId="0" nodeType="withEffect">
                                  <p:stCondLst>
                                    <p:cond delay="175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10" presetClass="entr" presetSubtype="0" fill="hold" nodeType="withEffect">
                                  <p:stCondLst>
                                    <p:cond delay="50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childTnLst>
                                </p:cTn>
                              </p:par>
                              <p:par>
                                <p:cTn id="73" presetID="64" presetClass="path" presetSubtype="0" decel="100000" fill="hold" grpId="1" nodeType="withEffect">
                                  <p:stCondLst>
                                    <p:cond delay="0"/>
                                  </p:stCondLst>
                                  <p:childTnLst>
                                    <p:animMotion origin="layout" path="M 4.375E-6 1.11111E-6 L 4.375E-6 -0.50417 " pathEditMode="relative" rAng="0" ptsTypes="AA">
                                      <p:cBhvr>
                                        <p:cTn id="74" dur="1750" spd="-100000" fill="hold"/>
                                        <p:tgtEl>
                                          <p:spTgt spid="64"/>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4" grpId="0"/>
      <p:bldP spid="64" grpId="1"/>
      <p:bldP spid="23" grpId="0" bldLvl="0" animBg="1"/>
      <p:bldP spid="24" grpId="0" bldLvl="0" animBg="1"/>
      <p:bldP spid="2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nvGraphicFramePr>
        <p:xfrm>
          <a:off x="7196050" y="1853184"/>
          <a:ext cx="4121238" cy="3545354"/>
        </p:xfrm>
        <a:graphic>
          <a:graphicData uri="http://schemas.openxmlformats.org/drawingml/2006/chart">
            <c:chart xmlns:c="http://schemas.openxmlformats.org/drawingml/2006/chart" xmlns:r="http://schemas.openxmlformats.org/officeDocument/2006/relationships" r:id="rId4"/>
          </a:graphicData>
        </a:graphic>
      </p:graphicFrame>
      <p:sp>
        <p:nvSpPr>
          <p:cNvPr id="25" name="同心圆 24"/>
          <p:cNvSpPr>
            <a:spLocks noChangeAspect="1"/>
          </p:cNvSpPr>
          <p:nvPr/>
        </p:nvSpPr>
        <p:spPr>
          <a:xfrm>
            <a:off x="7896496" y="2310743"/>
            <a:ext cx="2647194" cy="2647194"/>
          </a:xfrm>
          <a:prstGeom prst="donut">
            <a:avLst>
              <a:gd name="adj" fmla="val 5832"/>
            </a:avLst>
          </a:prstGeom>
          <a:solidFill>
            <a:sysClr val="window" lastClr="FFFFFF">
              <a:alpha val="4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26" name="Freeform 165"/>
          <p:cNvSpPr>
            <a:spLocks noChangeAspect="1" noEditPoints="1"/>
          </p:cNvSpPr>
          <p:nvPr/>
        </p:nvSpPr>
        <p:spPr bwMode="auto">
          <a:xfrm>
            <a:off x="8743799" y="3171541"/>
            <a:ext cx="892055" cy="827878"/>
          </a:xfrm>
          <a:custGeom>
            <a:avLst/>
            <a:gdLst>
              <a:gd name="T0" fmla="*/ 264 w 278"/>
              <a:gd name="T1" fmla="*/ 223 h 258"/>
              <a:gd name="T2" fmla="*/ 248 w 278"/>
              <a:gd name="T3" fmla="*/ 223 h 258"/>
              <a:gd name="T4" fmla="*/ 248 w 278"/>
              <a:gd name="T5" fmla="*/ 133 h 258"/>
              <a:gd name="T6" fmla="*/ 264 w 278"/>
              <a:gd name="T7" fmla="*/ 133 h 258"/>
              <a:gd name="T8" fmla="*/ 264 w 278"/>
              <a:gd name="T9" fmla="*/ 115 h 258"/>
              <a:gd name="T10" fmla="*/ 13 w 278"/>
              <a:gd name="T11" fmla="*/ 115 h 258"/>
              <a:gd name="T12" fmla="*/ 13 w 278"/>
              <a:gd name="T13" fmla="*/ 133 h 258"/>
              <a:gd name="T14" fmla="*/ 29 w 278"/>
              <a:gd name="T15" fmla="*/ 133 h 258"/>
              <a:gd name="T16" fmla="*/ 29 w 278"/>
              <a:gd name="T17" fmla="*/ 223 h 258"/>
              <a:gd name="T18" fmla="*/ 13 w 278"/>
              <a:gd name="T19" fmla="*/ 223 h 258"/>
              <a:gd name="T20" fmla="*/ 13 w 278"/>
              <a:gd name="T21" fmla="*/ 239 h 258"/>
              <a:gd name="T22" fmla="*/ 0 w 278"/>
              <a:gd name="T23" fmla="*/ 239 h 258"/>
              <a:gd name="T24" fmla="*/ 0 w 278"/>
              <a:gd name="T25" fmla="*/ 258 h 258"/>
              <a:gd name="T26" fmla="*/ 278 w 278"/>
              <a:gd name="T27" fmla="*/ 258 h 258"/>
              <a:gd name="T28" fmla="*/ 278 w 278"/>
              <a:gd name="T29" fmla="*/ 239 h 258"/>
              <a:gd name="T30" fmla="*/ 264 w 278"/>
              <a:gd name="T31" fmla="*/ 239 h 258"/>
              <a:gd name="T32" fmla="*/ 264 w 278"/>
              <a:gd name="T33" fmla="*/ 223 h 258"/>
              <a:gd name="T34" fmla="*/ 91 w 278"/>
              <a:gd name="T35" fmla="*/ 223 h 258"/>
              <a:gd name="T36" fmla="*/ 61 w 278"/>
              <a:gd name="T37" fmla="*/ 223 h 258"/>
              <a:gd name="T38" fmla="*/ 61 w 278"/>
              <a:gd name="T39" fmla="*/ 133 h 258"/>
              <a:gd name="T40" fmla="*/ 91 w 278"/>
              <a:gd name="T41" fmla="*/ 133 h 258"/>
              <a:gd name="T42" fmla="*/ 91 w 278"/>
              <a:gd name="T43" fmla="*/ 223 h 258"/>
              <a:gd name="T44" fmla="*/ 155 w 278"/>
              <a:gd name="T45" fmla="*/ 223 h 258"/>
              <a:gd name="T46" fmla="*/ 123 w 278"/>
              <a:gd name="T47" fmla="*/ 223 h 258"/>
              <a:gd name="T48" fmla="*/ 123 w 278"/>
              <a:gd name="T49" fmla="*/ 133 h 258"/>
              <a:gd name="T50" fmla="*/ 155 w 278"/>
              <a:gd name="T51" fmla="*/ 133 h 258"/>
              <a:gd name="T52" fmla="*/ 155 w 278"/>
              <a:gd name="T53" fmla="*/ 223 h 258"/>
              <a:gd name="T54" fmla="*/ 217 w 278"/>
              <a:gd name="T55" fmla="*/ 223 h 258"/>
              <a:gd name="T56" fmla="*/ 187 w 278"/>
              <a:gd name="T57" fmla="*/ 223 h 258"/>
              <a:gd name="T58" fmla="*/ 187 w 278"/>
              <a:gd name="T59" fmla="*/ 133 h 258"/>
              <a:gd name="T60" fmla="*/ 217 w 278"/>
              <a:gd name="T61" fmla="*/ 133 h 258"/>
              <a:gd name="T62" fmla="*/ 217 w 278"/>
              <a:gd name="T63" fmla="*/ 223 h 258"/>
              <a:gd name="T64" fmla="*/ 139 w 278"/>
              <a:gd name="T65" fmla="*/ 0 h 258"/>
              <a:gd name="T66" fmla="*/ 0 w 278"/>
              <a:gd name="T67" fmla="*/ 93 h 258"/>
              <a:gd name="T68" fmla="*/ 0 w 278"/>
              <a:gd name="T69" fmla="*/ 101 h 258"/>
              <a:gd name="T70" fmla="*/ 278 w 278"/>
              <a:gd name="T71" fmla="*/ 101 h 258"/>
              <a:gd name="T72" fmla="*/ 278 w 278"/>
              <a:gd name="T73" fmla="*/ 93 h 258"/>
              <a:gd name="T74" fmla="*/ 139 w 278"/>
              <a:gd name="T75" fmla="*/ 0 h 258"/>
              <a:gd name="T76" fmla="*/ 187 w 278"/>
              <a:gd name="T77" fmla="*/ 71 h 258"/>
              <a:gd name="T78" fmla="*/ 89 w 278"/>
              <a:gd name="T79" fmla="*/ 71 h 258"/>
              <a:gd name="T80" fmla="*/ 89 w 278"/>
              <a:gd name="T81" fmla="*/ 69 h 258"/>
              <a:gd name="T82" fmla="*/ 139 w 278"/>
              <a:gd name="T83" fmla="*/ 35 h 258"/>
              <a:gd name="T84" fmla="*/ 187 w 278"/>
              <a:gd name="T85" fmla="*/ 69 h 258"/>
              <a:gd name="T86" fmla="*/ 187 w 278"/>
              <a:gd name="T87" fmla="*/ 7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25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E1495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38" name="矩形 37"/>
          <p:cNvSpPr/>
          <p:nvPr/>
        </p:nvSpPr>
        <p:spPr>
          <a:xfrm>
            <a:off x="1666993" y="2745121"/>
            <a:ext cx="4535424" cy="138366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实</a:t>
            </a:r>
            <a:r>
              <a:rPr lang="zh-CN" altLang="en-US" sz="1400" dirty="0" smtClean="0">
                <a:solidFill>
                  <a:schemeClr val="tx1">
                    <a:lumMod val="50000"/>
                    <a:lumOff val="50000"/>
                  </a:schemeClr>
                </a:solidFill>
                <a:cs typeface="+mn-ea"/>
                <a:sym typeface="+mn-lt"/>
              </a:rPr>
              <a:t>施节</a:t>
            </a:r>
            <a:r>
              <a:rPr lang="zh-CN" altLang="en-US" sz="1400" dirty="0">
                <a:solidFill>
                  <a:schemeClr val="tx1">
                    <a:lumMod val="50000"/>
                    <a:lumOff val="50000"/>
                  </a:schemeClr>
                </a:solidFill>
                <a:cs typeface="+mn-ea"/>
                <a:sym typeface="+mn-lt"/>
              </a:rPr>
              <a:t>水项目涉及的工程方案主要包括：用水终端节水技术、供用水管网漏损检测与控制技术、用水智能监管技术</a:t>
            </a:r>
            <a:r>
              <a:rPr lang="zh-CN" altLang="en-US" sz="1400" dirty="0" smtClean="0">
                <a:solidFill>
                  <a:schemeClr val="tx1">
                    <a:lumMod val="50000"/>
                    <a:lumOff val="50000"/>
                  </a:schemeClr>
                </a:solidFill>
                <a:cs typeface="+mn-ea"/>
                <a:sym typeface="+mn-lt"/>
              </a:rPr>
              <a:t>、中水</a:t>
            </a:r>
            <a:r>
              <a:rPr lang="zh-CN" altLang="en-US" sz="1400" dirty="0">
                <a:solidFill>
                  <a:schemeClr val="tx1">
                    <a:lumMod val="50000"/>
                    <a:lumOff val="50000"/>
                  </a:schemeClr>
                </a:solidFill>
                <a:cs typeface="+mn-ea"/>
                <a:sym typeface="+mn-lt"/>
              </a:rPr>
              <a:t>处理回用技术、雨水收集利用技术、节水灌溉技术等</a:t>
            </a:r>
          </a:p>
        </p:txBody>
      </p:sp>
      <p:sp>
        <p:nvSpPr>
          <p:cNvPr id="39" name="矩形 38"/>
          <p:cNvSpPr/>
          <p:nvPr/>
        </p:nvSpPr>
        <p:spPr>
          <a:xfrm>
            <a:off x="1666875" y="1873250"/>
            <a:ext cx="3368675"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300" normalizeH="0" baseline="0" noProof="0">
                <a:ln>
                  <a:noFill/>
                </a:ln>
                <a:solidFill>
                  <a:prstClr val="black">
                    <a:lumMod val="65000"/>
                    <a:lumOff val="35000"/>
                  </a:prstClr>
                </a:solidFill>
                <a:effectLst/>
                <a:uLnTx/>
                <a:uFillTx/>
                <a:cs typeface="+mn-ea"/>
                <a:sym typeface="+mn-lt"/>
              </a:rPr>
              <a:t>制定节水技术方案</a:t>
            </a:r>
          </a:p>
        </p:txBody>
      </p:sp>
      <p:cxnSp>
        <p:nvCxnSpPr>
          <p:cNvPr id="40" name="直接连接符 39"/>
          <p:cNvCxnSpPr/>
          <p:nvPr/>
        </p:nvCxnSpPr>
        <p:spPr>
          <a:xfrm>
            <a:off x="1780032" y="2645664"/>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638238" y="4473630"/>
            <a:ext cx="1047384" cy="1047384"/>
            <a:chOff x="1638238" y="4473630"/>
            <a:chExt cx="1047384" cy="1047384"/>
          </a:xfrm>
        </p:grpSpPr>
        <p:sp>
          <p:nvSpPr>
            <p:cNvPr id="42" name="圆角矩形 41"/>
            <p:cNvSpPr/>
            <p:nvPr/>
          </p:nvSpPr>
          <p:spPr>
            <a:xfrm rot="2700000">
              <a:off x="1638238" y="4473630"/>
              <a:ext cx="1047384" cy="10473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1841890" y="4735077"/>
              <a:ext cx="640080" cy="645160"/>
            </a:xfrm>
            <a:prstGeom prst="rect">
              <a:avLst/>
            </a:prstGeom>
            <a:noFill/>
          </p:spPr>
          <p:txBody>
            <a:bodyPr wrap="none" rtlCol="0">
              <a:spAutoFit/>
            </a:bodyPr>
            <a:lstStyle/>
            <a:p>
              <a:pPr algn="ctr"/>
              <a:r>
                <a:rPr lang="zh-CN" altLang="en-US">
                  <a:solidFill>
                    <a:schemeClr val="bg1"/>
                  </a:solidFill>
                  <a:cs typeface="+mn-ea"/>
                  <a:sym typeface="+mn-lt"/>
                </a:rPr>
                <a:t>技术</a:t>
              </a:r>
            </a:p>
            <a:p>
              <a:pPr algn="ctr"/>
              <a:r>
                <a:rPr lang="zh-CN" altLang="en-US">
                  <a:solidFill>
                    <a:schemeClr val="bg1"/>
                  </a:solidFill>
                  <a:cs typeface="+mn-ea"/>
                  <a:sym typeface="+mn-lt"/>
                </a:rPr>
                <a:t>方案</a:t>
              </a:r>
            </a:p>
          </p:txBody>
        </p:sp>
      </p:grpSp>
      <p:sp>
        <p:nvSpPr>
          <p:cNvPr id="45" name="矩形 44"/>
          <p:cNvSpPr/>
          <p:nvPr/>
        </p:nvSpPr>
        <p:spPr>
          <a:xfrm>
            <a:off x="3051395" y="4378611"/>
            <a:ext cx="3044605" cy="138366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根</a:t>
            </a:r>
            <a:r>
              <a:rPr lang="zh-CN" altLang="en-US" sz="1400" dirty="0" smtClean="0">
                <a:solidFill>
                  <a:schemeClr val="tx1">
                    <a:lumMod val="50000"/>
                    <a:lumOff val="50000"/>
                  </a:schemeClr>
                </a:solidFill>
                <a:cs typeface="+mn-ea"/>
                <a:sym typeface="+mn-lt"/>
              </a:rPr>
              <a:t>据学校、医院实</a:t>
            </a:r>
            <a:r>
              <a:rPr lang="zh-CN" altLang="en-US" sz="1400" dirty="0">
                <a:solidFill>
                  <a:schemeClr val="tx1">
                    <a:lumMod val="50000"/>
                    <a:lumOff val="50000"/>
                  </a:schemeClr>
                </a:solidFill>
                <a:cs typeface="+mn-ea"/>
                <a:sym typeface="+mn-lt"/>
              </a:rPr>
              <a:t>际条件，统筹考虑节水技术的先进性、必要性、稳定性、衔接性及投入与需求的匹配性，因地制宜地选择和集成。</a:t>
            </a:r>
          </a:p>
        </p:txBody>
      </p:sp>
      <p:sp>
        <p:nvSpPr>
          <p:cNvPr id="15" name="矩形 14"/>
          <p:cNvSpPr/>
          <p:nvPr/>
        </p:nvSpPr>
        <p:spPr>
          <a:xfrm>
            <a:off x="1666993" y="692150"/>
            <a:ext cx="2771877"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2400" kern="0">
                <a:solidFill>
                  <a:prstClr val="black">
                    <a:lumMod val="65000"/>
                    <a:lumOff val="35000"/>
                  </a:prstClr>
                </a:solidFill>
                <a:cs typeface="+mn-ea"/>
                <a:sym typeface="+mn-lt"/>
              </a:rPr>
              <a:t>3</a:t>
            </a:r>
            <a:r>
              <a:rPr lang="zh-CN" altLang="en-US" sz="2400" kern="0">
                <a:solidFill>
                  <a:prstClr val="black">
                    <a:lumMod val="65000"/>
                    <a:lumOff val="35000"/>
                  </a:prstClr>
                </a:solidFill>
                <a:cs typeface="+mn-ea"/>
                <a:sym typeface="+mn-lt"/>
              </a:rPr>
              <a:t>、节水技术方案</a:t>
            </a:r>
            <a:endParaRPr kumimoji="0" lang="zh-CN" altLang="en-US" sz="24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16" name="圆角矩形 15"/>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anim calcmode="lin" valueType="num">
                                      <p:cBhvr>
                                        <p:cTn id="16" dur="500" fill="hold"/>
                                        <p:tgtEl>
                                          <p:spTgt spid="15"/>
                                        </p:tgtEl>
                                        <p:attrNameLst>
                                          <p:attrName>ppt_w</p:attrName>
                                        </p:attrNameLst>
                                      </p:cBhvr>
                                      <p:tavLst>
                                        <p:tav tm="0" fmla="#ppt_w*sin(2.5*pi*$)">
                                          <p:val>
                                            <p:fltVal val="0"/>
                                          </p:val>
                                        </p:tav>
                                        <p:tav tm="100000">
                                          <p:val>
                                            <p:fltVal val="1"/>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par>
                          <p:cTn id="18" fill="hold">
                            <p:stCondLst>
                              <p:cond delay="1450"/>
                            </p:stCondLst>
                            <p:childTnLst>
                              <p:par>
                                <p:cTn id="19" presetID="49" presetClass="entr" presetSubtype="0" decel="1000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750" fill="hold"/>
                                        <p:tgtEl>
                                          <p:spTgt spid="24"/>
                                        </p:tgtEl>
                                        <p:attrNameLst>
                                          <p:attrName>ppt_w</p:attrName>
                                        </p:attrNameLst>
                                      </p:cBhvr>
                                      <p:tavLst>
                                        <p:tav tm="0">
                                          <p:val>
                                            <p:fltVal val="0"/>
                                          </p:val>
                                        </p:tav>
                                        <p:tav tm="100000">
                                          <p:val>
                                            <p:strVal val="#ppt_w"/>
                                          </p:val>
                                        </p:tav>
                                      </p:tavLst>
                                    </p:anim>
                                    <p:anim calcmode="lin" valueType="num">
                                      <p:cBhvr>
                                        <p:cTn id="22" dur="750" fill="hold"/>
                                        <p:tgtEl>
                                          <p:spTgt spid="24"/>
                                        </p:tgtEl>
                                        <p:attrNameLst>
                                          <p:attrName>ppt_h</p:attrName>
                                        </p:attrNameLst>
                                      </p:cBhvr>
                                      <p:tavLst>
                                        <p:tav tm="0">
                                          <p:val>
                                            <p:fltVal val="0"/>
                                          </p:val>
                                        </p:tav>
                                        <p:tav tm="100000">
                                          <p:val>
                                            <p:strVal val="#ppt_h"/>
                                          </p:val>
                                        </p:tav>
                                      </p:tavLst>
                                    </p:anim>
                                    <p:anim calcmode="lin" valueType="num">
                                      <p:cBhvr>
                                        <p:cTn id="23" dur="750" fill="hold"/>
                                        <p:tgtEl>
                                          <p:spTgt spid="24"/>
                                        </p:tgtEl>
                                        <p:attrNameLst>
                                          <p:attrName>style.rotation</p:attrName>
                                        </p:attrNameLst>
                                      </p:cBhvr>
                                      <p:tavLst>
                                        <p:tav tm="0">
                                          <p:val>
                                            <p:fltVal val="360"/>
                                          </p:val>
                                        </p:tav>
                                        <p:tav tm="100000">
                                          <p:val>
                                            <p:fltVal val="0"/>
                                          </p:val>
                                        </p:tav>
                                      </p:tavLst>
                                    </p:anim>
                                    <p:animEffect transition="in" filter="fade">
                                      <p:cBhvr>
                                        <p:cTn id="24" dur="750"/>
                                        <p:tgtEl>
                                          <p:spTgt spid="24"/>
                                        </p:tgtEl>
                                      </p:cBhvr>
                                    </p:animEffect>
                                  </p:childTnLst>
                                </p:cTn>
                              </p:par>
                            </p:childTnLst>
                          </p:cTn>
                        </p:par>
                        <p:par>
                          <p:cTn id="25" fill="hold">
                            <p:stCondLst>
                              <p:cond delay="2450"/>
                            </p:stCondLst>
                            <p:childTnLst>
                              <p:par>
                                <p:cTn id="26" presetID="53"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950"/>
                            </p:stCondLst>
                            <p:childTnLst>
                              <p:par>
                                <p:cTn id="32" presetID="22" presetClass="entr" presetSubtype="8"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3450"/>
                            </p:stCondLst>
                            <p:childTnLst>
                              <p:par>
                                <p:cTn id="36" presetID="10"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395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750"/>
                                        <p:tgtEl>
                                          <p:spTgt spid="38"/>
                                        </p:tgtEl>
                                      </p:cBhvr>
                                    </p:animEffect>
                                  </p:childTnLst>
                                </p:cTn>
                              </p:par>
                            </p:childTnLst>
                          </p:cTn>
                        </p:par>
                        <p:par>
                          <p:cTn id="43" fill="hold">
                            <p:stCondLst>
                              <p:cond delay="4950"/>
                            </p:stCondLst>
                            <p:childTnLst>
                              <p:par>
                                <p:cTn id="44" presetID="49" presetClass="entr" presetSubtype="0" decel="100000"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750" fill="hold"/>
                                        <p:tgtEl>
                                          <p:spTgt spid="44"/>
                                        </p:tgtEl>
                                        <p:attrNameLst>
                                          <p:attrName>ppt_w</p:attrName>
                                        </p:attrNameLst>
                                      </p:cBhvr>
                                      <p:tavLst>
                                        <p:tav tm="0">
                                          <p:val>
                                            <p:fltVal val="0"/>
                                          </p:val>
                                        </p:tav>
                                        <p:tav tm="100000">
                                          <p:val>
                                            <p:strVal val="#ppt_w"/>
                                          </p:val>
                                        </p:tav>
                                      </p:tavLst>
                                    </p:anim>
                                    <p:anim calcmode="lin" valueType="num">
                                      <p:cBhvr>
                                        <p:cTn id="47" dur="750" fill="hold"/>
                                        <p:tgtEl>
                                          <p:spTgt spid="44"/>
                                        </p:tgtEl>
                                        <p:attrNameLst>
                                          <p:attrName>ppt_h</p:attrName>
                                        </p:attrNameLst>
                                      </p:cBhvr>
                                      <p:tavLst>
                                        <p:tav tm="0">
                                          <p:val>
                                            <p:fltVal val="0"/>
                                          </p:val>
                                        </p:tav>
                                        <p:tav tm="100000">
                                          <p:val>
                                            <p:strVal val="#ppt_h"/>
                                          </p:val>
                                        </p:tav>
                                      </p:tavLst>
                                    </p:anim>
                                    <p:anim calcmode="lin" valueType="num">
                                      <p:cBhvr>
                                        <p:cTn id="48" dur="750" fill="hold"/>
                                        <p:tgtEl>
                                          <p:spTgt spid="44"/>
                                        </p:tgtEl>
                                        <p:attrNameLst>
                                          <p:attrName>style.rotation</p:attrName>
                                        </p:attrNameLst>
                                      </p:cBhvr>
                                      <p:tavLst>
                                        <p:tav tm="0">
                                          <p:val>
                                            <p:fltVal val="360"/>
                                          </p:val>
                                        </p:tav>
                                        <p:tav tm="100000">
                                          <p:val>
                                            <p:fltVal val="0"/>
                                          </p:val>
                                        </p:tav>
                                      </p:tavLst>
                                    </p:anim>
                                    <p:animEffect transition="in" filter="fade">
                                      <p:cBhvr>
                                        <p:cTn id="49" dur="750"/>
                                        <p:tgtEl>
                                          <p:spTgt spid="44"/>
                                        </p:tgtEl>
                                      </p:cBhvr>
                                    </p:animEffect>
                                  </p:childTnLst>
                                </p:cTn>
                              </p:par>
                            </p:childTnLst>
                          </p:cTn>
                        </p:par>
                        <p:par>
                          <p:cTn id="50" fill="hold">
                            <p:stCondLst>
                              <p:cond delay="59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6" grpId="0" animBg="1"/>
      <p:bldP spid="38" grpId="0"/>
      <p:bldP spid="39" grpId="0" bldLvl="0" animBg="1"/>
      <p:bldP spid="45" grpId="0"/>
      <p:bldP spid="15" grpId="0" bldLvl="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1085850" y="2109216"/>
            <a:ext cx="4412742" cy="328723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a:spLocks noChangeAspect="1"/>
          </p:cNvSpPr>
          <p:nvPr/>
        </p:nvSpPr>
        <p:spPr>
          <a:xfrm>
            <a:off x="1085850" y="5396446"/>
            <a:ext cx="4412742" cy="722280"/>
          </a:xfrm>
          <a:prstGeom prst="rect">
            <a:avLst/>
          </a:prstGeom>
          <a:solidFill>
            <a:srgbClr val="34B2E4"/>
          </a:solidFill>
          <a:ln w="12700" cap="flat" cmpd="sng" algn="ctr">
            <a:noFill/>
            <a:prstDash val="solid"/>
            <a:miter lim="800000"/>
          </a:ln>
          <a:effectLst/>
        </p:spPr>
        <p:txBody>
          <a:bodyPr rtlCol="0" anchor="ctr"/>
          <a:lstStyle/>
          <a:p>
            <a:pPr lvl="0" algn="ctr">
              <a:lnSpc>
                <a:spcPct val="150000"/>
              </a:lnSpc>
              <a:defRPr/>
            </a:pPr>
            <a:r>
              <a:rPr lang="zh-CN" altLang="en-US" sz="2000" kern="0" spc="300">
                <a:solidFill>
                  <a:schemeClr val="bg1"/>
                </a:solidFill>
                <a:cs typeface="+mn-ea"/>
                <a:sym typeface="+mn-lt"/>
              </a:rPr>
              <a:t>合同节水管理模式</a:t>
            </a:r>
          </a:p>
        </p:txBody>
      </p:sp>
      <p:sp>
        <p:nvSpPr>
          <p:cNvPr id="72" name="矩形 71"/>
          <p:cNvSpPr/>
          <p:nvPr/>
        </p:nvSpPr>
        <p:spPr>
          <a:xfrm>
            <a:off x="6061983" y="3155297"/>
            <a:ext cx="4535424" cy="2353310"/>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以调查评估结果为基础，签订合同节水项目合同。合同节水管理主要包含节水效益分享型、节水效果保证型、用水费用托管型三种类型，双方应在综合考虑节水投入和收益的基础上，遵循长效节水、双方受益、公平自愿的原则，共同协商确定采用其中一种类型或混合类型，使合同节水管理模式的优势得到充分发挥。</a:t>
            </a:r>
          </a:p>
          <a:p>
            <a:pPr>
              <a:lnSpc>
                <a:spcPct val="150000"/>
              </a:lnSpc>
            </a:pPr>
            <a:endParaRPr lang="zh-CN" altLang="en-US" sz="1400" dirty="0">
              <a:solidFill>
                <a:schemeClr val="tx1">
                  <a:lumMod val="50000"/>
                  <a:lumOff val="50000"/>
                </a:schemeClr>
              </a:solidFill>
              <a:cs typeface="+mn-ea"/>
              <a:sym typeface="+mn-lt"/>
            </a:endParaRPr>
          </a:p>
        </p:txBody>
      </p:sp>
      <p:sp>
        <p:nvSpPr>
          <p:cNvPr id="73" name="矩形 72"/>
          <p:cNvSpPr/>
          <p:nvPr/>
        </p:nvSpPr>
        <p:spPr>
          <a:xfrm>
            <a:off x="6121400" y="2251075"/>
            <a:ext cx="3938270"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0" i="0" u="none" strike="noStrike" kern="0" cap="none" spc="300" normalizeH="0" baseline="0" noProof="0" dirty="0">
                <a:ln>
                  <a:noFill/>
                </a:ln>
                <a:solidFill>
                  <a:srgbClr val="E14956"/>
                </a:solidFill>
                <a:effectLst/>
                <a:uLnTx/>
                <a:uFillTx/>
                <a:cs typeface="+mn-ea"/>
                <a:sym typeface="+mn-lt"/>
              </a:rPr>
              <a:t>选择合同节水管理模式</a:t>
            </a:r>
          </a:p>
        </p:txBody>
      </p:sp>
      <p:sp>
        <p:nvSpPr>
          <p:cNvPr id="31" name="矩形 30"/>
          <p:cNvSpPr/>
          <p:nvPr/>
        </p:nvSpPr>
        <p:spPr>
          <a:xfrm>
            <a:off x="1666993" y="692150"/>
            <a:ext cx="3380020" cy="587340"/>
          </a:xfrm>
          <a:prstGeom prst="rect">
            <a:avLst/>
          </a:prstGeom>
          <a:effectLst/>
        </p:spPr>
        <p:txBody>
          <a:bodyPr wrap="square">
            <a:spAutoFit/>
          </a:bodyPr>
          <a:lstStyle/>
          <a:p>
            <a:pPr lvl="0">
              <a:lnSpc>
                <a:spcPct val="150000"/>
              </a:lnSpc>
              <a:defRPr/>
            </a:pPr>
            <a:r>
              <a:rPr lang="en-US" altLang="zh-CN" sz="2400" kern="0" dirty="0">
                <a:solidFill>
                  <a:prstClr val="black">
                    <a:lumMod val="65000"/>
                    <a:lumOff val="35000"/>
                  </a:prstClr>
                </a:solidFill>
                <a:cs typeface="+mn-ea"/>
                <a:sym typeface="+mn-lt"/>
              </a:rPr>
              <a:t>4</a:t>
            </a:r>
            <a:r>
              <a:rPr lang="zh-CN" altLang="en-US" sz="2400" kern="0" dirty="0">
                <a:solidFill>
                  <a:prstClr val="black">
                    <a:lumMod val="65000"/>
                    <a:lumOff val="35000"/>
                  </a:prstClr>
                </a:solidFill>
                <a:cs typeface="+mn-ea"/>
                <a:sym typeface="+mn-lt"/>
              </a:rPr>
              <a:t>、合同</a:t>
            </a:r>
            <a:r>
              <a:rPr lang="zh-CN" altLang="en-US" sz="2400" kern="0" dirty="0" smtClean="0">
                <a:solidFill>
                  <a:prstClr val="black">
                    <a:lumMod val="65000"/>
                    <a:lumOff val="35000"/>
                  </a:prstClr>
                </a:solidFill>
                <a:cs typeface="+mn-ea"/>
                <a:sym typeface="+mn-lt"/>
              </a:rPr>
              <a:t>签订</a:t>
            </a:r>
            <a:r>
              <a:rPr lang="en-US" altLang="zh-CN" sz="2400" kern="0" dirty="0" smtClean="0">
                <a:solidFill>
                  <a:prstClr val="black">
                    <a:lumMod val="65000"/>
                    <a:lumOff val="35000"/>
                  </a:prstClr>
                </a:solidFill>
                <a:cs typeface="+mn-ea"/>
                <a:sym typeface="+mn-lt"/>
              </a:rPr>
              <a:t>-</a:t>
            </a:r>
            <a:r>
              <a:rPr lang="zh-CN" altLang="en-US" kern="0" dirty="0" smtClean="0">
                <a:solidFill>
                  <a:prstClr val="black">
                    <a:lumMod val="65000"/>
                    <a:lumOff val="35000"/>
                  </a:prstClr>
                </a:solidFill>
                <a:cs typeface="+mn-ea"/>
                <a:sym typeface="+mn-lt"/>
              </a:rPr>
              <a:t>选择模式</a:t>
            </a:r>
            <a:endParaRPr lang="zh-CN" altLang="en-US" kern="0" dirty="0">
              <a:solidFill>
                <a:prstClr val="black">
                  <a:lumMod val="65000"/>
                  <a:lumOff val="35000"/>
                </a:prstClr>
              </a:solidFill>
              <a:cs typeface="+mn-ea"/>
              <a:sym typeface="+mn-lt"/>
            </a:endParaRPr>
          </a:p>
        </p:txBody>
      </p:sp>
      <p:sp>
        <p:nvSpPr>
          <p:cNvPr id="32" name="圆角矩形 3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ppt_w</p:attrName>
                                        </p:attrNameLst>
                                      </p:cBhvr>
                                      <p:tavLst>
                                        <p:tav tm="0" fmla="#ppt_w*sin(2.5*pi*$)">
                                          <p:val>
                                            <p:fltVal val="0"/>
                                          </p:val>
                                        </p:tav>
                                        <p:tav tm="100000">
                                          <p:val>
                                            <p:fltVal val="1"/>
                                          </p:val>
                                        </p:tav>
                                      </p:tavLst>
                                    </p:anim>
                                    <p:anim calcmode="lin" valueType="num">
                                      <p:cBhvr>
                                        <p:cTn id="17" dur="500" fill="hold"/>
                                        <p:tgtEl>
                                          <p:spTgt spid="31"/>
                                        </p:tgtEl>
                                        <p:attrNameLst>
                                          <p:attrName>ppt_h</p:attrName>
                                        </p:attrNameLst>
                                      </p:cBhvr>
                                      <p:tavLst>
                                        <p:tav tm="0">
                                          <p:val>
                                            <p:strVal val="#ppt_h"/>
                                          </p:val>
                                        </p:tav>
                                        <p:tav tm="100000">
                                          <p:val>
                                            <p:strVal val="#ppt_h"/>
                                          </p:val>
                                        </p:tav>
                                      </p:tavLst>
                                    </p:anim>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1000"/>
                                        <p:tgtEl>
                                          <p:spTgt spid="69"/>
                                        </p:tgtEl>
                                      </p:cBhvr>
                                    </p:animEffect>
                                    <p:anim calcmode="lin" valueType="num">
                                      <p:cBhvr>
                                        <p:cTn id="22" dur="1000" fill="hold"/>
                                        <p:tgtEl>
                                          <p:spTgt spid="69"/>
                                        </p:tgtEl>
                                        <p:attrNameLst>
                                          <p:attrName>ppt_x</p:attrName>
                                        </p:attrNameLst>
                                      </p:cBhvr>
                                      <p:tavLst>
                                        <p:tav tm="0">
                                          <p:val>
                                            <p:strVal val="#ppt_x"/>
                                          </p:val>
                                        </p:tav>
                                        <p:tav tm="100000">
                                          <p:val>
                                            <p:strVal val="#ppt_x"/>
                                          </p:val>
                                        </p:tav>
                                      </p:tavLst>
                                    </p:anim>
                                    <p:anim calcmode="lin" valueType="num">
                                      <p:cBhvr>
                                        <p:cTn id="23" dur="1000" fill="hold"/>
                                        <p:tgtEl>
                                          <p:spTgt spid="69"/>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4"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down)">
                                      <p:cBhvr>
                                        <p:cTn id="27" dur="750"/>
                                        <p:tgtEl>
                                          <p:spTgt spid="71"/>
                                        </p:tgtEl>
                                      </p:cBhvr>
                                    </p:animEffect>
                                  </p:childTnLst>
                                </p:cTn>
                              </p:par>
                              <p:par>
                                <p:cTn id="28" presetID="45" presetClass="entr" presetSubtype="0" fill="hold" grpId="0" nodeType="withEffect">
                                  <p:stCondLst>
                                    <p:cond delay="0"/>
                                  </p:stCondLst>
                                  <p:iterate type="lt">
                                    <p:tmPct val="20000"/>
                                  </p:iterate>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anim calcmode="lin" valueType="num">
                                      <p:cBhvr>
                                        <p:cTn id="31" dur="500" fill="hold"/>
                                        <p:tgtEl>
                                          <p:spTgt spid="73"/>
                                        </p:tgtEl>
                                        <p:attrNameLst>
                                          <p:attrName>ppt_w</p:attrName>
                                        </p:attrNameLst>
                                      </p:cBhvr>
                                      <p:tavLst>
                                        <p:tav tm="0" fmla="#ppt_w*sin(2.5*pi*$)">
                                          <p:val>
                                            <p:fltVal val="0"/>
                                          </p:val>
                                        </p:tav>
                                        <p:tav tm="100000">
                                          <p:val>
                                            <p:fltVal val="1"/>
                                          </p:val>
                                        </p:tav>
                                      </p:tavLst>
                                    </p:anim>
                                    <p:anim calcmode="lin" valueType="num">
                                      <p:cBhvr>
                                        <p:cTn id="32" dur="500" fill="hold"/>
                                        <p:tgtEl>
                                          <p:spTgt spid="73"/>
                                        </p:tgtEl>
                                        <p:attrNameLst>
                                          <p:attrName>ppt_h</p:attrName>
                                        </p:attrNameLst>
                                      </p:cBhvr>
                                      <p:tavLst>
                                        <p:tav tm="0">
                                          <p:val>
                                            <p:strVal val="#ppt_h"/>
                                          </p:val>
                                        </p:tav>
                                        <p:tav tm="100000">
                                          <p:val>
                                            <p:strVal val="#ppt_h"/>
                                          </p:val>
                                        </p:tav>
                                      </p:tavLst>
                                    </p:anim>
                                  </p:childTnLst>
                                </p:cTn>
                              </p:par>
                            </p:childTnLst>
                          </p:cTn>
                        </p:par>
                        <p:par>
                          <p:cTn id="33" fill="hold">
                            <p:stCondLst>
                              <p:cond delay="4150"/>
                            </p:stCondLst>
                            <p:childTnLst>
                              <p:par>
                                <p:cTn id="34" presetID="22" presetClass="entr" presetSubtype="8"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left)">
                                      <p:cBhvr>
                                        <p:cTn id="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bldLvl="0" animBg="1"/>
      <p:bldP spid="69" grpId="0" bldLvl="0" animBg="1"/>
      <p:bldP spid="72" grpId="0"/>
      <p:bldP spid="73" grpId="0" bldLvl="0" animBg="1"/>
      <p:bldP spid="31" grpId="0" bldLvl="0" animBg="1"/>
      <p:bldP spid="32" grpId="0" bldLvl="0" animBg="1"/>
      <p:bldP spid="3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1ide-Rectangle 1"/>
          <p:cNvSpPr/>
          <p:nvPr/>
        </p:nvSpPr>
        <p:spPr>
          <a:xfrm>
            <a:off x="0" y="1455905"/>
            <a:ext cx="12203008" cy="233198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iS1ide-Rectangle 2"/>
          <p:cNvSpPr/>
          <p:nvPr/>
        </p:nvSpPr>
        <p:spPr>
          <a:xfrm>
            <a:off x="4149327" y="1447632"/>
            <a:ext cx="2340260" cy="2340260"/>
          </a:xfrm>
          <a:prstGeom prst="rect">
            <a:avLst/>
          </a:prstGeom>
          <a:blipFill>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iS1ide-Rectangle 11"/>
          <p:cNvSpPr/>
          <p:nvPr/>
        </p:nvSpPr>
        <p:spPr>
          <a:xfrm>
            <a:off x="4149090" y="3896995"/>
            <a:ext cx="7672705" cy="2679065"/>
          </a:xfrm>
          <a:prstGeom prst="rect">
            <a:avLst/>
          </a:prstGeom>
          <a:solidFill>
            <a:srgbClr val="E14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lvl="0" algn="ctr"/>
            <a:endParaRPr lang="zh-CN" altLang="en-US">
              <a:cs typeface="+mn-ea"/>
              <a:sym typeface="+mn-lt"/>
            </a:endParaRPr>
          </a:p>
        </p:txBody>
      </p:sp>
      <p:sp>
        <p:nvSpPr>
          <p:cNvPr id="11" name="iS1ide-Oval 8"/>
          <p:cNvSpPr/>
          <p:nvPr/>
        </p:nvSpPr>
        <p:spPr>
          <a:xfrm>
            <a:off x="4996043" y="3463857"/>
            <a:ext cx="648072" cy="648072"/>
          </a:xfrm>
          <a:prstGeom prst="ellipse">
            <a:avLst/>
          </a:prstGeom>
          <a:solidFill>
            <a:srgbClr val="E1495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p>
            <a:pPr algn="ctr"/>
            <a:r>
              <a:rPr lang="en-US" altLang="zh-CN" sz="2400" b="1" dirty="0">
                <a:cs typeface="+mn-ea"/>
                <a:sym typeface="+mn-lt"/>
              </a:rPr>
              <a:t>A</a:t>
            </a:r>
          </a:p>
        </p:txBody>
      </p:sp>
      <p:sp>
        <p:nvSpPr>
          <p:cNvPr id="32" name="矩形 31"/>
          <p:cNvSpPr/>
          <p:nvPr/>
        </p:nvSpPr>
        <p:spPr>
          <a:xfrm>
            <a:off x="4156710" y="4013835"/>
            <a:ext cx="7617460" cy="2168525"/>
          </a:xfrm>
          <a:prstGeom prst="rect">
            <a:avLst/>
          </a:prstGeom>
        </p:spPr>
        <p:txBody>
          <a:bodyPr wrap="square">
            <a:spAutoFit/>
          </a:bodyPr>
          <a:lstStyle/>
          <a:p>
            <a:pPr algn="ctr">
              <a:lnSpc>
                <a:spcPct val="150000"/>
              </a:lnSpc>
            </a:pPr>
            <a:r>
              <a:rPr lang="zh-CN" altLang="en-US" dirty="0">
                <a:solidFill>
                  <a:schemeClr val="tx1">
                    <a:lumMod val="50000"/>
                    <a:lumOff val="50000"/>
                  </a:schemeClr>
                </a:solidFill>
                <a:cs typeface="+mn-ea"/>
                <a:sym typeface="+mn-lt"/>
              </a:rPr>
              <a:t>节水效益分享型</a:t>
            </a:r>
          </a:p>
          <a:p>
            <a:pPr algn="ctr">
              <a:lnSpc>
                <a:spcPct val="150000"/>
              </a:lnSpc>
            </a:pPr>
            <a:r>
              <a:rPr lang="zh-CN" altLang="en-US" sz="1200" dirty="0">
                <a:solidFill>
                  <a:schemeClr val="bg1"/>
                </a:solidFill>
                <a:cs typeface="+mn-ea"/>
                <a:sym typeface="+mn-lt"/>
              </a:rPr>
              <a:t>节水服务企业和用水户按照合同约定的节水目标和分成比例收回投资成本、分享节水效益的模式。节水服务商负责项目全生命周期各个环节流程，包括前期评估、勘察设计、投资、招投标、产品选择、施工、运营维护等。最终的收益基于实际节省的水费，即：项目共同收益=节水量×水价项目共同收益：项目实施后获得总收益节水量：项目实施前的用水量-项目实施后同期用水量水价：当地水的价格项目共同收益包括节水服务商收益和用水户收益，双方根据合同约定的合同期限及收益比例来进行收益分享，合同节水服务商通过收益来获得投资本金及利润。</a:t>
            </a:r>
          </a:p>
        </p:txBody>
      </p:sp>
      <p:sp>
        <p:nvSpPr>
          <p:cNvPr id="18" name="矩形 17"/>
          <p:cNvSpPr/>
          <p:nvPr/>
        </p:nvSpPr>
        <p:spPr>
          <a:xfrm>
            <a:off x="1666993" y="692150"/>
            <a:ext cx="3380020" cy="587340"/>
          </a:xfrm>
          <a:prstGeom prst="rect">
            <a:avLst/>
          </a:prstGeom>
          <a:effectLst/>
        </p:spPr>
        <p:txBody>
          <a:bodyPr wrap="square">
            <a:spAutoFit/>
          </a:bodyPr>
          <a:lstStyle/>
          <a:p>
            <a:pPr lvl="0">
              <a:lnSpc>
                <a:spcPct val="150000"/>
              </a:lnSpc>
              <a:defRPr/>
            </a:pPr>
            <a:r>
              <a:rPr lang="en-US" altLang="zh-CN" sz="2400" kern="0" dirty="0">
                <a:solidFill>
                  <a:prstClr val="black">
                    <a:lumMod val="65000"/>
                    <a:lumOff val="35000"/>
                  </a:prstClr>
                </a:solidFill>
                <a:cs typeface="+mn-ea"/>
                <a:sym typeface="+mn-lt"/>
              </a:rPr>
              <a:t>4</a:t>
            </a:r>
            <a:r>
              <a:rPr lang="zh-CN" altLang="en-US" sz="2400" kern="0" dirty="0">
                <a:solidFill>
                  <a:prstClr val="black">
                    <a:lumMod val="65000"/>
                    <a:lumOff val="35000"/>
                  </a:prstClr>
                </a:solidFill>
                <a:cs typeface="+mn-ea"/>
                <a:sym typeface="+mn-lt"/>
              </a:rPr>
              <a:t>、合同</a:t>
            </a:r>
            <a:r>
              <a:rPr lang="zh-CN" altLang="en-US" sz="2400" kern="0" dirty="0" smtClean="0">
                <a:solidFill>
                  <a:prstClr val="black">
                    <a:lumMod val="65000"/>
                    <a:lumOff val="35000"/>
                  </a:prstClr>
                </a:solidFill>
                <a:cs typeface="+mn-ea"/>
                <a:sym typeface="+mn-lt"/>
              </a:rPr>
              <a:t>签订</a:t>
            </a:r>
            <a:r>
              <a:rPr lang="en-US" altLang="zh-CN" sz="2400" kern="0" dirty="0" smtClean="0">
                <a:solidFill>
                  <a:prstClr val="black">
                    <a:lumMod val="65000"/>
                    <a:lumOff val="35000"/>
                  </a:prstClr>
                </a:solidFill>
                <a:cs typeface="+mn-ea"/>
                <a:sym typeface="+mn-lt"/>
              </a:rPr>
              <a:t>-</a:t>
            </a:r>
            <a:r>
              <a:rPr lang="zh-CN" altLang="en-US" kern="0" dirty="0">
                <a:solidFill>
                  <a:prstClr val="black">
                    <a:lumMod val="65000"/>
                    <a:lumOff val="35000"/>
                  </a:prstClr>
                </a:solidFill>
                <a:cs typeface="+mn-ea"/>
                <a:sym typeface="+mn-lt"/>
              </a:rPr>
              <a:t>效益分享</a:t>
            </a:r>
            <a:endParaRPr lang="zh-CN" altLang="en-US" kern="0" dirty="0">
              <a:solidFill>
                <a:prstClr val="black">
                  <a:lumMod val="65000"/>
                  <a:lumOff val="35000"/>
                </a:prstClr>
              </a:solidFill>
              <a:cs typeface="+mn-ea"/>
              <a:sym typeface="+mn-lt"/>
            </a:endParaRPr>
          </a:p>
        </p:txBody>
      </p:sp>
      <p:sp>
        <p:nvSpPr>
          <p:cNvPr id="19" name="圆角矩形 18"/>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ppt_w</p:attrName>
                                        </p:attrNameLst>
                                      </p:cBhvr>
                                      <p:tavLst>
                                        <p:tav tm="0" fmla="#ppt_w*sin(2.5*pi*$)">
                                          <p:val>
                                            <p:fltVal val="0"/>
                                          </p:val>
                                        </p:tav>
                                        <p:tav tm="100000">
                                          <p:val>
                                            <p:fltVal val="1"/>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250"/>
                            </p:stCondLst>
                            <p:childTnLst>
                              <p:par>
                                <p:cTn id="23" presetID="2" presetClass="entr" presetSubtype="8"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0-#ppt_w/2"/>
                                          </p:val>
                                        </p:tav>
                                        <p:tav tm="100000">
                                          <p:val>
                                            <p:strVal val="#ppt_x"/>
                                          </p:val>
                                        </p:tav>
                                      </p:tavLst>
                                    </p:anim>
                                    <p:anim calcmode="lin" valueType="num">
                                      <p:cBhvr additive="base">
                                        <p:cTn id="26" dur="10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8" grpId="0" bldLvl="0" animBg="1"/>
      <p:bldP spid="11" grpId="0" bldLvl="0" animBg="1"/>
      <p:bldP spid="32" grpId="0"/>
      <p:bldP spid="18" grpId="0" bldLvl="0" animBg="1"/>
      <p:bldP spid="19" grpId="0" bldLvl="0" animBg="1"/>
      <p:bldP spid="2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1ide-Rectangle 1"/>
          <p:cNvSpPr/>
          <p:nvPr/>
        </p:nvSpPr>
        <p:spPr>
          <a:xfrm>
            <a:off x="0" y="1455905"/>
            <a:ext cx="12203008" cy="233198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iS1ide-Rectangle 3"/>
          <p:cNvSpPr/>
          <p:nvPr/>
        </p:nvSpPr>
        <p:spPr>
          <a:xfrm>
            <a:off x="6640963" y="1447632"/>
            <a:ext cx="2340260" cy="2340260"/>
          </a:xfrm>
          <a:prstGeom prst="rect">
            <a:avLst/>
          </a:prstGeom>
          <a:blipFill>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S1ide-Rectangle 12"/>
          <p:cNvSpPr/>
          <p:nvPr/>
        </p:nvSpPr>
        <p:spPr>
          <a:xfrm>
            <a:off x="4164330" y="3896995"/>
            <a:ext cx="7806055" cy="2219325"/>
          </a:xfrm>
          <a:prstGeom prst="rect">
            <a:avLst/>
          </a:prstGeom>
          <a:solidFill>
            <a:srgbClr val="34B2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lvl="0" algn="ctr"/>
            <a:endParaRPr lang="en-US" altLang="zh-CN" dirty="0" smtClean="0">
              <a:cs typeface="+mn-ea"/>
              <a:sym typeface="+mn-lt"/>
            </a:endParaRPr>
          </a:p>
          <a:p>
            <a:pPr lvl="0" algn="ctr"/>
            <a:endParaRPr lang="zh-CN" altLang="en-US" dirty="0">
              <a:cs typeface="+mn-ea"/>
              <a:sym typeface="+mn-lt"/>
            </a:endParaRPr>
          </a:p>
        </p:txBody>
      </p:sp>
      <p:sp>
        <p:nvSpPr>
          <p:cNvPr id="12" name="iS1ide-Oval 9"/>
          <p:cNvSpPr/>
          <p:nvPr/>
        </p:nvSpPr>
        <p:spPr>
          <a:xfrm>
            <a:off x="7480319" y="3463857"/>
            <a:ext cx="648072" cy="648072"/>
          </a:xfrm>
          <a:prstGeom prst="ellipse">
            <a:avLst/>
          </a:prstGeom>
          <a:solidFill>
            <a:srgbClr val="34B2E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p>
            <a:pPr algn="ctr"/>
            <a:r>
              <a:rPr lang="en-US" altLang="zh-CN" sz="2400" b="1">
                <a:cs typeface="+mn-ea"/>
                <a:sym typeface="+mn-lt"/>
              </a:rPr>
              <a:t>B</a:t>
            </a:r>
          </a:p>
        </p:txBody>
      </p:sp>
      <p:sp>
        <p:nvSpPr>
          <p:cNvPr id="33" name="矩形 32"/>
          <p:cNvSpPr/>
          <p:nvPr/>
        </p:nvSpPr>
        <p:spPr>
          <a:xfrm>
            <a:off x="4290060" y="4361180"/>
            <a:ext cx="7547610" cy="1337945"/>
          </a:xfrm>
          <a:prstGeom prst="rect">
            <a:avLst/>
          </a:prstGeom>
        </p:spPr>
        <p:txBody>
          <a:bodyPr wrap="square">
            <a:spAutoFit/>
          </a:bodyPr>
          <a:lstStyle/>
          <a:p>
            <a:pPr algn="ctr">
              <a:lnSpc>
                <a:spcPct val="150000"/>
              </a:lnSpc>
            </a:pPr>
            <a:r>
              <a:rPr lang="en-US" altLang="zh-CN" b="1" dirty="0" err="1">
                <a:solidFill>
                  <a:schemeClr val="bg1"/>
                </a:solidFill>
                <a:cs typeface="+mn-ea"/>
                <a:sym typeface="+mn-lt"/>
              </a:rPr>
              <a:t>节水效果保证</a:t>
            </a:r>
            <a:r>
              <a:rPr lang="zh-CN" altLang="en-US" b="1" dirty="0">
                <a:solidFill>
                  <a:schemeClr val="bg1"/>
                </a:solidFill>
                <a:cs typeface="+mn-ea"/>
                <a:sym typeface="+mn-lt"/>
              </a:rPr>
              <a:t>型</a:t>
            </a:r>
            <a:endParaRPr lang="en-US" altLang="zh-CN" b="1" dirty="0">
              <a:solidFill>
                <a:schemeClr val="bg1"/>
              </a:solidFill>
              <a:cs typeface="+mn-ea"/>
              <a:sym typeface="+mn-lt"/>
            </a:endParaRPr>
          </a:p>
          <a:p>
            <a:pPr algn="ctr">
              <a:lnSpc>
                <a:spcPct val="150000"/>
              </a:lnSpc>
            </a:pPr>
            <a:r>
              <a:rPr lang="zh-CN" altLang="en-US" sz="1200" dirty="0">
                <a:solidFill>
                  <a:schemeClr val="bg1"/>
                </a:solidFill>
                <a:cs typeface="+mn-ea"/>
                <a:sym typeface="+mn-lt"/>
              </a:rPr>
              <a:t>节水服务企业基于技术、经验、工程及运营维护等方面的支持，与用水户签订合</a:t>
            </a:r>
            <a:r>
              <a:rPr lang="zh-CN" altLang="en-US" sz="1200" dirty="0" smtClean="0">
                <a:solidFill>
                  <a:schemeClr val="bg1"/>
                </a:solidFill>
                <a:cs typeface="+mn-ea"/>
                <a:sym typeface="+mn-lt"/>
              </a:rPr>
              <a:t>同后，服务方支付一定的保证金，</a:t>
            </a:r>
            <a:r>
              <a:rPr lang="zh-CN" altLang="en-US" sz="1200" dirty="0">
                <a:solidFill>
                  <a:schemeClr val="bg1"/>
                </a:solidFill>
                <a:cs typeface="+mn-ea"/>
                <a:sym typeface="+mn-lt"/>
              </a:rPr>
              <a:t>合同约定节水服务商通过工程实施达到合同约定的节水效果，用水户支付节水改造费用，若不能达</a:t>
            </a:r>
            <a:r>
              <a:rPr lang="zh-CN" altLang="en-US" sz="1200" dirty="0" smtClean="0">
                <a:solidFill>
                  <a:schemeClr val="bg1"/>
                </a:solidFill>
                <a:cs typeface="+mn-ea"/>
                <a:sym typeface="+mn-lt"/>
              </a:rPr>
              <a:t>到合同约定的节水率，</a:t>
            </a:r>
            <a:r>
              <a:rPr lang="zh-CN" altLang="en-US" sz="1200" dirty="0">
                <a:solidFill>
                  <a:schemeClr val="bg1"/>
                </a:solidFill>
                <a:cs typeface="+mn-ea"/>
                <a:sym typeface="+mn-lt"/>
              </a:rPr>
              <a:t>由节水服务企业按合同对用水</a:t>
            </a:r>
            <a:r>
              <a:rPr lang="zh-CN" altLang="en-US" sz="1200" dirty="0" smtClean="0">
                <a:solidFill>
                  <a:schemeClr val="bg1"/>
                </a:solidFill>
                <a:cs typeface="+mn-ea"/>
                <a:sym typeface="+mn-lt"/>
              </a:rPr>
              <a:t>户未达部分的节水率进</a:t>
            </a:r>
            <a:r>
              <a:rPr lang="zh-CN" altLang="en-US" sz="1200" dirty="0">
                <a:solidFill>
                  <a:schemeClr val="bg1"/>
                </a:solidFill>
                <a:cs typeface="+mn-ea"/>
                <a:sym typeface="+mn-lt"/>
              </a:rPr>
              <a:t>行补偿。</a:t>
            </a:r>
          </a:p>
        </p:txBody>
      </p:sp>
      <p:sp>
        <p:nvSpPr>
          <p:cNvPr id="18" name="矩形 17"/>
          <p:cNvSpPr/>
          <p:nvPr/>
        </p:nvSpPr>
        <p:spPr>
          <a:xfrm>
            <a:off x="1666993" y="692150"/>
            <a:ext cx="3380020" cy="587340"/>
          </a:xfrm>
          <a:prstGeom prst="rect">
            <a:avLst/>
          </a:prstGeom>
          <a:effectLst/>
        </p:spPr>
        <p:txBody>
          <a:bodyPr wrap="square">
            <a:spAutoFit/>
          </a:bodyPr>
          <a:lstStyle/>
          <a:p>
            <a:pPr lvl="0">
              <a:lnSpc>
                <a:spcPct val="150000"/>
              </a:lnSpc>
              <a:defRPr/>
            </a:pPr>
            <a:r>
              <a:rPr lang="en-US" altLang="zh-CN" sz="2400" kern="0" dirty="0">
                <a:solidFill>
                  <a:prstClr val="black">
                    <a:lumMod val="65000"/>
                    <a:lumOff val="35000"/>
                  </a:prstClr>
                </a:solidFill>
                <a:cs typeface="+mn-ea"/>
                <a:sym typeface="+mn-lt"/>
              </a:rPr>
              <a:t>4</a:t>
            </a:r>
            <a:r>
              <a:rPr lang="zh-CN" altLang="en-US" sz="2400" kern="0" dirty="0">
                <a:solidFill>
                  <a:prstClr val="black">
                    <a:lumMod val="65000"/>
                    <a:lumOff val="35000"/>
                  </a:prstClr>
                </a:solidFill>
                <a:cs typeface="+mn-ea"/>
                <a:sym typeface="+mn-lt"/>
              </a:rPr>
              <a:t>、合同</a:t>
            </a:r>
            <a:r>
              <a:rPr lang="zh-CN" altLang="en-US" sz="2400" kern="0" dirty="0" smtClean="0">
                <a:solidFill>
                  <a:prstClr val="black">
                    <a:lumMod val="65000"/>
                    <a:lumOff val="35000"/>
                  </a:prstClr>
                </a:solidFill>
                <a:cs typeface="+mn-ea"/>
                <a:sym typeface="+mn-lt"/>
              </a:rPr>
              <a:t>签订</a:t>
            </a:r>
            <a:r>
              <a:rPr lang="en-US" altLang="zh-CN" sz="2400" kern="0" dirty="0" smtClean="0">
                <a:solidFill>
                  <a:prstClr val="black">
                    <a:lumMod val="65000"/>
                    <a:lumOff val="35000"/>
                  </a:prstClr>
                </a:solidFill>
                <a:cs typeface="+mn-ea"/>
                <a:sym typeface="+mn-lt"/>
              </a:rPr>
              <a:t>-</a:t>
            </a:r>
            <a:r>
              <a:rPr lang="zh-CN" altLang="en-US" kern="0" dirty="0" smtClean="0">
                <a:solidFill>
                  <a:prstClr val="black">
                    <a:lumMod val="65000"/>
                    <a:lumOff val="35000"/>
                  </a:prstClr>
                </a:solidFill>
                <a:cs typeface="+mn-ea"/>
                <a:sym typeface="+mn-lt"/>
              </a:rPr>
              <a:t>效果保证</a:t>
            </a:r>
            <a:endParaRPr lang="zh-CN" altLang="en-US" kern="0" dirty="0">
              <a:solidFill>
                <a:prstClr val="black">
                  <a:lumMod val="65000"/>
                  <a:lumOff val="35000"/>
                </a:prstClr>
              </a:solidFill>
              <a:cs typeface="+mn-ea"/>
              <a:sym typeface="+mn-lt"/>
            </a:endParaRPr>
          </a:p>
        </p:txBody>
      </p:sp>
      <p:sp>
        <p:nvSpPr>
          <p:cNvPr id="19" name="圆角矩形 18"/>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ppt_w</p:attrName>
                                        </p:attrNameLst>
                                      </p:cBhvr>
                                      <p:tavLst>
                                        <p:tav tm="0" fmla="#ppt_w*sin(2.5*pi*$)">
                                          <p:val>
                                            <p:fltVal val="0"/>
                                          </p:val>
                                        </p:tav>
                                        <p:tav tm="100000">
                                          <p:val>
                                            <p:fltVal val="1"/>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250"/>
                            </p:stCondLst>
                            <p:childTnLst>
                              <p:par>
                                <p:cTn id="23" presetID="2" presetClass="entr" presetSubtype="2" decel="10000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325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fill="hold"/>
                                        <p:tgtEl>
                                          <p:spTgt spid="9"/>
                                        </p:tgtEl>
                                        <p:attrNameLst>
                                          <p:attrName>ppt_x</p:attrName>
                                        </p:attrNameLst>
                                      </p:cBhvr>
                                      <p:tavLst>
                                        <p:tav tm="0">
                                          <p:val>
                                            <p:strVal val="#ppt_x"/>
                                          </p:val>
                                        </p:tav>
                                        <p:tav tm="100000">
                                          <p:val>
                                            <p:strVal val="#ppt_x"/>
                                          </p:val>
                                        </p:tav>
                                      </p:tavLst>
                                    </p:anim>
                                    <p:anim calcmode="lin" valueType="num">
                                      <p:cBhvr additive="base">
                                        <p:cTn id="36" dur="10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9" grpId="0" bldLvl="0" animBg="1"/>
      <p:bldP spid="12" grpId="0" bldLvl="0" animBg="1"/>
      <p:bldP spid="33" grpId="0"/>
      <p:bldP spid="18" grpId="0" bldLvl="0" animBg="1"/>
      <p:bldP spid="19" grpId="0" bldLvl="0" animBg="1"/>
      <p:bldP spid="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1ide-Rectangle 1"/>
          <p:cNvSpPr/>
          <p:nvPr/>
        </p:nvSpPr>
        <p:spPr>
          <a:xfrm>
            <a:off x="0" y="1455905"/>
            <a:ext cx="12203008" cy="233198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iS1ide-Rectangle 4"/>
          <p:cNvSpPr/>
          <p:nvPr/>
        </p:nvSpPr>
        <p:spPr>
          <a:xfrm>
            <a:off x="9132603" y="1447632"/>
            <a:ext cx="2340260" cy="2340260"/>
          </a:xfrm>
          <a:prstGeom prst="rect">
            <a:avLst/>
          </a:prstGeom>
          <a:blipFill>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iS1ide-Rectangle 13"/>
          <p:cNvSpPr/>
          <p:nvPr/>
        </p:nvSpPr>
        <p:spPr>
          <a:xfrm>
            <a:off x="4225925" y="3896995"/>
            <a:ext cx="7757160" cy="2219325"/>
          </a:xfrm>
          <a:prstGeom prst="rect">
            <a:avLst/>
          </a:prstGeom>
          <a:solidFill>
            <a:srgbClr val="2070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a:bodyPr>
          <a:lstStyle/>
          <a:p>
            <a:pPr lvl="0" algn="ctr"/>
            <a:endParaRPr lang="zh-CN" altLang="en-US">
              <a:cs typeface="+mn-ea"/>
              <a:sym typeface="+mn-lt"/>
            </a:endParaRPr>
          </a:p>
        </p:txBody>
      </p:sp>
      <p:sp>
        <p:nvSpPr>
          <p:cNvPr id="13" name="iS1ide-Oval 10"/>
          <p:cNvSpPr/>
          <p:nvPr/>
        </p:nvSpPr>
        <p:spPr>
          <a:xfrm>
            <a:off x="9990843" y="3463857"/>
            <a:ext cx="648072" cy="648072"/>
          </a:xfrm>
          <a:prstGeom prst="ellipse">
            <a:avLst/>
          </a:prstGeom>
          <a:solidFill>
            <a:srgbClr val="2070A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p>
            <a:pPr algn="ctr"/>
            <a:r>
              <a:rPr lang="en-US" altLang="zh-CN" sz="2400" b="1">
                <a:cs typeface="+mn-ea"/>
                <a:sym typeface="+mn-lt"/>
              </a:rPr>
              <a:t>C</a:t>
            </a:r>
          </a:p>
        </p:txBody>
      </p:sp>
      <p:sp>
        <p:nvSpPr>
          <p:cNvPr id="33" name="矩形 32"/>
          <p:cNvSpPr/>
          <p:nvPr/>
        </p:nvSpPr>
        <p:spPr>
          <a:xfrm>
            <a:off x="4226560" y="4394200"/>
            <a:ext cx="7755890" cy="1060450"/>
          </a:xfrm>
          <a:prstGeom prst="rect">
            <a:avLst/>
          </a:prstGeom>
        </p:spPr>
        <p:txBody>
          <a:bodyPr wrap="square">
            <a:spAutoFit/>
          </a:bodyPr>
          <a:lstStyle/>
          <a:p>
            <a:pPr algn="ctr">
              <a:lnSpc>
                <a:spcPct val="150000"/>
              </a:lnSpc>
            </a:pPr>
            <a:r>
              <a:rPr lang="en-US" altLang="zh-CN" b="1" dirty="0" err="1">
                <a:solidFill>
                  <a:schemeClr val="bg1"/>
                </a:solidFill>
                <a:cs typeface="+mn-ea"/>
                <a:sym typeface="+mn-lt"/>
              </a:rPr>
              <a:t>完全托管型</a:t>
            </a:r>
            <a:endParaRPr lang="en-US" altLang="zh-CN" b="1" dirty="0">
              <a:solidFill>
                <a:schemeClr val="bg1"/>
              </a:solidFill>
              <a:cs typeface="+mn-ea"/>
              <a:sym typeface="+mn-lt"/>
            </a:endParaRPr>
          </a:p>
          <a:p>
            <a:pPr algn="ctr">
              <a:lnSpc>
                <a:spcPct val="150000"/>
              </a:lnSpc>
            </a:pPr>
            <a:r>
              <a:rPr lang="zh-CN" altLang="en-US" sz="1200" dirty="0">
                <a:solidFill>
                  <a:schemeClr val="bg1"/>
                </a:solidFill>
                <a:cs typeface="+mn-ea"/>
                <a:sym typeface="+mn-lt"/>
              </a:rPr>
              <a:t>用水户把整个供水系统全权委托给节水服务企业，双方在合同中约定节水服务企业需要达到的要求，最终能够得到的效益。节水服务企业根据约定好的合同，会尽可能地进行节水，最大限度地降低供水成本，提高用水效率。</a:t>
            </a:r>
          </a:p>
        </p:txBody>
      </p:sp>
      <p:sp>
        <p:nvSpPr>
          <p:cNvPr id="18" name="矩形 17"/>
          <p:cNvSpPr/>
          <p:nvPr/>
        </p:nvSpPr>
        <p:spPr>
          <a:xfrm>
            <a:off x="1666993" y="692150"/>
            <a:ext cx="3380020" cy="587340"/>
          </a:xfrm>
          <a:prstGeom prst="rect">
            <a:avLst/>
          </a:prstGeom>
          <a:effectLst/>
        </p:spPr>
        <p:txBody>
          <a:bodyPr wrap="square">
            <a:spAutoFit/>
          </a:bodyPr>
          <a:lstStyle/>
          <a:p>
            <a:pPr lvl="0">
              <a:lnSpc>
                <a:spcPct val="150000"/>
              </a:lnSpc>
              <a:defRPr/>
            </a:pPr>
            <a:r>
              <a:rPr lang="en-US" altLang="zh-CN" sz="2400" kern="0" dirty="0">
                <a:solidFill>
                  <a:prstClr val="black">
                    <a:lumMod val="65000"/>
                    <a:lumOff val="35000"/>
                  </a:prstClr>
                </a:solidFill>
                <a:cs typeface="+mn-ea"/>
                <a:sym typeface="+mn-lt"/>
              </a:rPr>
              <a:t>4</a:t>
            </a:r>
            <a:r>
              <a:rPr lang="zh-CN" altLang="en-US" sz="2400" kern="0" dirty="0">
                <a:solidFill>
                  <a:prstClr val="black">
                    <a:lumMod val="65000"/>
                    <a:lumOff val="35000"/>
                  </a:prstClr>
                </a:solidFill>
                <a:cs typeface="+mn-ea"/>
                <a:sym typeface="+mn-lt"/>
              </a:rPr>
              <a:t>、合同</a:t>
            </a:r>
            <a:r>
              <a:rPr lang="zh-CN" altLang="en-US" sz="2400" kern="0" dirty="0" smtClean="0">
                <a:solidFill>
                  <a:prstClr val="black">
                    <a:lumMod val="65000"/>
                    <a:lumOff val="35000"/>
                  </a:prstClr>
                </a:solidFill>
                <a:cs typeface="+mn-ea"/>
                <a:sym typeface="+mn-lt"/>
              </a:rPr>
              <a:t>签订</a:t>
            </a:r>
            <a:r>
              <a:rPr lang="en-US" altLang="zh-CN" sz="2400" kern="0" dirty="0" smtClean="0">
                <a:solidFill>
                  <a:prstClr val="black">
                    <a:lumMod val="65000"/>
                    <a:lumOff val="35000"/>
                  </a:prstClr>
                </a:solidFill>
                <a:cs typeface="+mn-ea"/>
                <a:sym typeface="+mn-lt"/>
              </a:rPr>
              <a:t>-</a:t>
            </a:r>
            <a:r>
              <a:rPr lang="zh-CN" altLang="en-US" kern="0" dirty="0" smtClean="0">
                <a:solidFill>
                  <a:prstClr val="black">
                    <a:lumMod val="65000"/>
                    <a:lumOff val="35000"/>
                  </a:prstClr>
                </a:solidFill>
                <a:cs typeface="+mn-ea"/>
                <a:sym typeface="+mn-lt"/>
              </a:rPr>
              <a:t>水费托管</a:t>
            </a:r>
            <a:endParaRPr lang="zh-CN" altLang="en-US" kern="0" dirty="0">
              <a:solidFill>
                <a:prstClr val="black">
                  <a:lumMod val="65000"/>
                  <a:lumOff val="35000"/>
                </a:prstClr>
              </a:solidFill>
              <a:cs typeface="+mn-ea"/>
              <a:sym typeface="+mn-lt"/>
            </a:endParaRPr>
          </a:p>
        </p:txBody>
      </p:sp>
      <p:sp>
        <p:nvSpPr>
          <p:cNvPr id="19" name="圆角矩形 18"/>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ppt_w</p:attrName>
                                        </p:attrNameLst>
                                      </p:cBhvr>
                                      <p:tavLst>
                                        <p:tav tm="0" fmla="#ppt_w*sin(2.5*pi*$)">
                                          <p:val>
                                            <p:fltVal val="0"/>
                                          </p:val>
                                        </p:tav>
                                        <p:tav tm="100000">
                                          <p:val>
                                            <p:fltVal val="1"/>
                                          </p:val>
                                        </p:tav>
                                      </p:tavLst>
                                    </p:anim>
                                    <p:anim calcmode="lin" valueType="num">
                                      <p:cBhvr>
                                        <p:cTn id="17" dur="500" fill="hold"/>
                                        <p:tgtEl>
                                          <p:spTgt spid="18"/>
                                        </p:tgtEl>
                                        <p:attrNameLst>
                                          <p:attrName>ppt_h</p:attrName>
                                        </p:attrNameLst>
                                      </p:cBhvr>
                                      <p:tavLst>
                                        <p:tav tm="0">
                                          <p:val>
                                            <p:strVal val="#ppt_h"/>
                                          </p:val>
                                        </p:tav>
                                        <p:tav tm="100000">
                                          <p:val>
                                            <p:strVal val="#ppt_h"/>
                                          </p:val>
                                        </p:tav>
                                      </p:tavLst>
                                    </p:anim>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250"/>
                            </p:stCondLst>
                            <p:childTnLst>
                              <p:par>
                                <p:cTn id="23" presetID="22" presetClass="entr" presetSubtype="1"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childTnLst>
                          </p:cTn>
                        </p:par>
                        <p:par>
                          <p:cTn id="26" fill="hold">
                            <p:stCondLst>
                              <p:cond delay="2750"/>
                            </p:stCondLst>
                            <p:childTnLst>
                              <p:par>
                                <p:cTn id="27" presetID="2" presetClass="entr" presetSubtype="2" de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2" presetClass="entr" presetSubtype="4"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10" grpId="0" bldLvl="0" animBg="1"/>
      <p:bldP spid="13" grpId="0" bldLvl="0" animBg="1"/>
      <p:bldP spid="33" grpId="0"/>
      <p:bldP spid="18" grpId="0" bldLvl="0" animBg="1"/>
      <p:bldP spid="19" grpId="0" bldLvl="0" animBg="1"/>
      <p:bldP spid="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ïṧḷïḓê-Rectangle 2"/>
          <p:cNvSpPr/>
          <p:nvPr/>
        </p:nvSpPr>
        <p:spPr>
          <a:xfrm>
            <a:off x="6095999" y="3099243"/>
            <a:ext cx="5526998" cy="2841912"/>
          </a:xfrm>
          <a:prstGeom prst="rect">
            <a:avLst/>
          </a:prstGeom>
          <a:blipFill>
            <a:blip r:embed="rId3"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ṧḷïḓê-Rectangle 3"/>
          <p:cNvSpPr/>
          <p:nvPr/>
        </p:nvSpPr>
        <p:spPr>
          <a:xfrm>
            <a:off x="609600" y="3099243"/>
            <a:ext cx="5486399" cy="2841912"/>
          </a:xfrm>
          <a:prstGeom prst="rect">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ïṧḷïḓê-Rectangle 5"/>
          <p:cNvSpPr/>
          <p:nvPr/>
        </p:nvSpPr>
        <p:spPr>
          <a:xfrm>
            <a:off x="865903" y="3229665"/>
            <a:ext cx="10500791" cy="25724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组合 9"/>
          <p:cNvGrpSpPr/>
          <p:nvPr/>
        </p:nvGrpSpPr>
        <p:grpSpPr>
          <a:xfrm>
            <a:off x="5091804" y="2113005"/>
            <a:ext cx="2043494" cy="653692"/>
            <a:chOff x="5189555" y="2704630"/>
            <a:chExt cx="1238347" cy="396134"/>
          </a:xfrm>
        </p:grpSpPr>
        <p:sp>
          <p:nvSpPr>
            <p:cNvPr id="14" name="ïṧḷïḓê-Rectangle 10"/>
            <p:cNvSpPr/>
            <p:nvPr/>
          </p:nvSpPr>
          <p:spPr>
            <a:xfrm>
              <a:off x="5370147" y="2704630"/>
              <a:ext cx="877163" cy="396134"/>
            </a:xfrm>
            <a:prstGeom prst="rect">
              <a:avLst/>
            </a:prstGeom>
          </p:spPr>
          <p:txBody>
            <a:bodyPr wrap="none" lIns="0" tIns="0" rIns="0" bIns="0" anchor="ctr" anchorCtr="1">
              <a:normAutofit/>
            </a:bodyPr>
            <a:lstStyle/>
            <a:p>
              <a:pPr algn="ctr"/>
              <a:r>
                <a:rPr lang="zh-CN" altLang="en-US" sz="2000" b="1" spc="300">
                  <a:solidFill>
                    <a:schemeClr val="tx1">
                      <a:lumMod val="75000"/>
                      <a:lumOff val="25000"/>
                    </a:schemeClr>
                  </a:solidFill>
                  <a:cs typeface="+mn-ea"/>
                  <a:sym typeface="+mn-lt"/>
                </a:rPr>
                <a:t>改造提升</a:t>
              </a:r>
            </a:p>
          </p:txBody>
        </p:sp>
        <p:sp>
          <p:nvSpPr>
            <p:cNvPr id="15" name="ïṧḷïḓê-Rectangle 11"/>
            <p:cNvSpPr/>
            <p:nvPr/>
          </p:nvSpPr>
          <p:spPr>
            <a:xfrm>
              <a:off x="5189555" y="2718031"/>
              <a:ext cx="1238347" cy="369332"/>
            </a:xfrm>
            <a:prstGeom prst="rect">
              <a:avLst/>
            </a:prstGeom>
            <a:noFill/>
            <a:ln w="38100">
              <a:solidFill>
                <a:srgbClr val="A631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1120996" y="3662181"/>
            <a:ext cx="4651331" cy="1706880"/>
          </a:xfrm>
          <a:prstGeom prst="rect">
            <a:avLst/>
          </a:prstGeom>
        </p:spPr>
        <p:txBody>
          <a:bodyPr wrap="square">
            <a:spAutoFit/>
          </a:bodyPr>
          <a:lstStyle/>
          <a:p>
            <a:pPr algn="ctr">
              <a:lnSpc>
                <a:spcPct val="150000"/>
              </a:lnSpc>
            </a:pPr>
            <a:r>
              <a:rPr lang="zh-CN" altLang="en-US" sz="1400" dirty="0">
                <a:solidFill>
                  <a:schemeClr val="bg1"/>
                </a:solidFill>
                <a:cs typeface="+mn-ea"/>
                <a:sym typeface="+mn-lt"/>
              </a:rPr>
              <a:t>实</a:t>
            </a:r>
            <a:r>
              <a:rPr lang="zh-CN" altLang="en-US" sz="1400" dirty="0" smtClean="0">
                <a:solidFill>
                  <a:schemeClr val="bg1"/>
                </a:solidFill>
                <a:cs typeface="+mn-ea"/>
                <a:sym typeface="+mn-lt"/>
              </a:rPr>
              <a:t>施学校、医院合</a:t>
            </a:r>
            <a:r>
              <a:rPr lang="zh-CN" altLang="en-US" sz="1400" dirty="0">
                <a:solidFill>
                  <a:schemeClr val="bg1"/>
                </a:solidFill>
                <a:cs typeface="+mn-ea"/>
                <a:sym typeface="+mn-lt"/>
              </a:rPr>
              <a:t>同节水项目时，节水服务企业组成项目公司或项目部门，落实责任分工，严格按照国家、地方及行业有关规定和技术要求进行规范管理，保证建设质量。校方可聘请监理单位进行第三方监督，施工完成并试运行后，可按照合同约定对项目进行建设阶段的验收。</a:t>
            </a:r>
          </a:p>
        </p:txBody>
      </p:sp>
      <p:sp>
        <p:nvSpPr>
          <p:cNvPr id="13" name="矩形 12"/>
          <p:cNvSpPr/>
          <p:nvPr/>
        </p:nvSpPr>
        <p:spPr>
          <a:xfrm>
            <a:off x="1666993" y="692150"/>
            <a:ext cx="3380020" cy="645160"/>
          </a:xfrm>
          <a:prstGeom prst="rect">
            <a:avLst/>
          </a:prstGeom>
          <a:effectLst/>
        </p:spPr>
        <p:txBody>
          <a:bodyPr wrap="square">
            <a:spAutoFit/>
          </a:bodyPr>
          <a:lstStyle/>
          <a:p>
            <a:pPr lvl="0">
              <a:lnSpc>
                <a:spcPct val="150000"/>
              </a:lnSpc>
              <a:defRPr/>
            </a:pPr>
            <a:r>
              <a:rPr lang="en-US" altLang="zh-CN" sz="2400" kern="0">
                <a:solidFill>
                  <a:prstClr val="black">
                    <a:lumMod val="65000"/>
                    <a:lumOff val="35000"/>
                  </a:prstClr>
                </a:solidFill>
                <a:cs typeface="+mn-ea"/>
                <a:sym typeface="+mn-lt"/>
              </a:rPr>
              <a:t>5</a:t>
            </a:r>
            <a:r>
              <a:rPr lang="zh-CN" altLang="en-US" sz="2400" kern="0">
                <a:solidFill>
                  <a:prstClr val="black">
                    <a:lumMod val="65000"/>
                    <a:lumOff val="35000"/>
                  </a:prstClr>
                </a:solidFill>
                <a:cs typeface="+mn-ea"/>
                <a:sym typeface="+mn-lt"/>
              </a:rPr>
              <a:t>、工程实施</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ppt_w</p:attrName>
                                        </p:attrNameLst>
                                      </p:cBhvr>
                                      <p:tavLst>
                                        <p:tav tm="0" fmla="#ppt_w*sin(2.5*pi*$)">
                                          <p:val>
                                            <p:fltVal val="0"/>
                                          </p:val>
                                        </p:tav>
                                        <p:tav tm="100000">
                                          <p:val>
                                            <p:fltVal val="1"/>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50" presetClass="entr" presetSubtype="0" de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2250"/>
                            </p:stCondLst>
                            <p:childTnLst>
                              <p:par>
                                <p:cTn id="25" presetID="2" presetClass="entr" presetSubtype="8"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16" presetClass="entr" presetSubtype="37"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Vertical)">
                                      <p:cBhvr>
                                        <p:cTn id="36" dur="1000"/>
                                        <p:tgtEl>
                                          <p:spTgt spid="9"/>
                                        </p:tgtEl>
                                      </p:cBhvr>
                                    </p:animEffect>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6" grpId="0"/>
      <p:bldP spid="13" grpId="0" bldLvl="0" animBg="1"/>
      <p:bldP spid="18" grpId="0" bldLvl="0" animBg="1"/>
      <p:bldP spid="1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756454"/>
            <a:ext cx="12192000" cy="3101546"/>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8" name="圆角矩形 7"/>
          <p:cNvSpPr/>
          <p:nvPr/>
        </p:nvSpPr>
        <p:spPr>
          <a:xfrm rot="16200000">
            <a:off x="95885" y="2409190"/>
            <a:ext cx="4527550" cy="2525395"/>
          </a:xfrm>
          <a:prstGeom prst="roundRect">
            <a:avLst>
              <a:gd name="adj" fmla="val 50000"/>
            </a:avLst>
          </a:prstGeom>
          <a:gradFill flip="none" rotWithShape="1">
            <a:gsLst>
              <a:gs pos="47000">
                <a:srgbClr val="2070A1"/>
              </a:gs>
              <a:gs pos="48000">
                <a:srgbClr val="262626"/>
              </a:gs>
            </a:gsLst>
            <a:lin ang="0" scaled="1"/>
            <a:tileRect/>
          </a:gradFill>
          <a:ln>
            <a:gradFill flip="none" rotWithShape="1">
              <a:gsLst>
                <a:gs pos="0">
                  <a:srgbClr val="2070A1"/>
                </a:gs>
                <a:gs pos="72000">
                  <a:srgbClr val="2070A1"/>
                </a:gs>
              </a:gsLst>
              <a:lin ang="0" scaled="1"/>
              <a:tileRect/>
            </a:gra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1" name="矩形 10"/>
          <p:cNvSpPr/>
          <p:nvPr/>
        </p:nvSpPr>
        <p:spPr>
          <a:xfrm>
            <a:off x="1458197" y="4361839"/>
            <a:ext cx="1859280" cy="1106805"/>
          </a:xfrm>
          <a:prstGeom prst="rect">
            <a:avLst/>
          </a:prstGeom>
        </p:spPr>
        <p:txBody>
          <a:bodyPr wrap="none">
            <a:spAutoFit/>
          </a:bodyPr>
          <a:lstStyle/>
          <a:p>
            <a:pPr algn="r"/>
            <a:r>
              <a:rPr lang="zh-CN" altLang="en-US" sz="6600" b="1">
                <a:solidFill>
                  <a:srgbClr val="FFFFFF"/>
                </a:solidFill>
                <a:cs typeface="+mn-ea"/>
                <a:sym typeface="+mn-lt"/>
              </a:rPr>
              <a:t>长期</a:t>
            </a:r>
            <a:endParaRPr lang="zh-CN" altLang="en-US" sz="4000" b="1">
              <a:solidFill>
                <a:srgbClr val="FFFFFF"/>
              </a:solidFill>
              <a:cs typeface="+mn-ea"/>
              <a:sym typeface="+mn-lt"/>
            </a:endParaRPr>
          </a:p>
        </p:txBody>
      </p:sp>
      <p:sp>
        <p:nvSpPr>
          <p:cNvPr id="15" name="矩形 14"/>
          <p:cNvSpPr/>
          <p:nvPr/>
        </p:nvSpPr>
        <p:spPr>
          <a:xfrm>
            <a:off x="1510942" y="1789859"/>
            <a:ext cx="1673509" cy="1753235"/>
          </a:xfrm>
          <a:prstGeom prst="rect">
            <a:avLst/>
          </a:prstGeom>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3600" b="0" i="0" u="none" strike="noStrike" kern="0" cap="none" spc="0" normalizeH="0" baseline="0" noProof="0">
                <a:ln>
                  <a:noFill/>
                </a:ln>
                <a:solidFill>
                  <a:schemeClr val="bg1"/>
                </a:solidFill>
                <a:effectLst/>
                <a:uLnTx/>
                <a:uFillTx/>
                <a:cs typeface="+mn-ea"/>
                <a:sym typeface="+mn-lt"/>
              </a:rPr>
              <a:t>运行</a:t>
            </a:r>
            <a:endParaRPr kumimoji="0" lang="en-US" altLang="zh-CN" sz="3600" b="0" i="0" u="none" strike="noStrike" kern="0" cap="none" spc="0" normalizeH="0" baseline="0" noProof="0">
              <a:ln>
                <a:noFill/>
              </a:ln>
              <a:solidFill>
                <a:schemeClr val="bg1"/>
              </a:solidFill>
              <a:effectLst/>
              <a:uLnTx/>
              <a:uFillTx/>
              <a:cs typeface="+mn-ea"/>
              <a:sym typeface="+mn-lt"/>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3600" b="0" i="0" u="none" strike="noStrike" kern="0" cap="none" spc="0" normalizeH="0" baseline="0" noProof="0">
                <a:ln>
                  <a:noFill/>
                </a:ln>
                <a:solidFill>
                  <a:schemeClr val="bg1"/>
                </a:solidFill>
                <a:effectLst/>
                <a:uLnTx/>
                <a:uFillTx/>
                <a:cs typeface="+mn-ea"/>
                <a:sym typeface="+mn-lt"/>
              </a:rPr>
              <a:t>维护</a:t>
            </a:r>
          </a:p>
        </p:txBody>
      </p:sp>
      <p:sp>
        <p:nvSpPr>
          <p:cNvPr id="17" name="矩形 16"/>
          <p:cNvSpPr/>
          <p:nvPr/>
        </p:nvSpPr>
        <p:spPr>
          <a:xfrm>
            <a:off x="4858385" y="1515611"/>
            <a:ext cx="5699125" cy="2354491"/>
          </a:xfrm>
          <a:prstGeom prst="rect">
            <a:avLst/>
          </a:prstGeom>
        </p:spPr>
        <p:txBody>
          <a:bodyPr wrap="square">
            <a:spAutoFit/>
          </a:bodyPr>
          <a:lstStyle/>
          <a:p>
            <a:pPr>
              <a:lnSpc>
                <a:spcPct val="150000"/>
              </a:lnSpc>
            </a:pPr>
            <a:r>
              <a:rPr lang="zh-CN" altLang="en-US" sz="1400" dirty="0" smtClean="0">
                <a:solidFill>
                  <a:schemeClr val="tx1">
                    <a:lumMod val="50000"/>
                    <a:lumOff val="50000"/>
                  </a:schemeClr>
                </a:solidFill>
                <a:cs typeface="+mn-ea"/>
                <a:sym typeface="+mn-lt"/>
              </a:rPr>
              <a:t>在考核期内，运</a:t>
            </a:r>
            <a:r>
              <a:rPr lang="zh-CN" altLang="en-US" sz="1400" dirty="0">
                <a:solidFill>
                  <a:schemeClr val="tx1">
                    <a:lumMod val="50000"/>
                    <a:lumOff val="50000"/>
                  </a:schemeClr>
                </a:solidFill>
                <a:cs typeface="+mn-ea"/>
                <a:sym typeface="+mn-lt"/>
              </a:rPr>
              <a:t>维管理由节水服务企业负责组织实施，校</a:t>
            </a:r>
            <a:r>
              <a:rPr lang="zh-CN" altLang="en-US" sz="1400" dirty="0" smtClean="0">
                <a:solidFill>
                  <a:schemeClr val="tx1">
                    <a:lumMod val="50000"/>
                    <a:lumOff val="50000"/>
                  </a:schemeClr>
                </a:solidFill>
                <a:cs typeface="+mn-ea"/>
                <a:sym typeface="+mn-lt"/>
              </a:rPr>
              <a:t>方、院方可</a:t>
            </a:r>
            <a:r>
              <a:rPr lang="zh-CN" altLang="en-US" sz="1400" dirty="0">
                <a:solidFill>
                  <a:schemeClr val="tx1">
                    <a:lumMod val="50000"/>
                    <a:lumOff val="50000"/>
                  </a:schemeClr>
                </a:solidFill>
                <a:cs typeface="+mn-ea"/>
                <a:sym typeface="+mn-lt"/>
              </a:rPr>
              <a:t>定期对节水效果进行考核，作为双方效益分享的主要依据。运维管理主要包括技术设备的日常运行管理、维护保养、设备故障维修、计量收费、应急处置、数据统计等</a:t>
            </a:r>
            <a:r>
              <a:rPr lang="zh-CN" altLang="en-US" sz="1400" dirty="0" smtClean="0">
                <a:solidFill>
                  <a:schemeClr val="tx1">
                    <a:lumMod val="50000"/>
                    <a:lumOff val="50000"/>
                  </a:schemeClr>
                </a:solidFill>
                <a:cs typeface="+mn-ea"/>
                <a:sym typeface="+mn-lt"/>
              </a:rPr>
              <a:t>。具体运维事宜，包括界面由双方在合同中约定好，运</a:t>
            </a:r>
            <a:r>
              <a:rPr lang="zh-CN" altLang="en-US" sz="1400" dirty="0">
                <a:solidFill>
                  <a:schemeClr val="tx1">
                    <a:lumMod val="50000"/>
                    <a:lumOff val="50000"/>
                  </a:schemeClr>
                </a:solidFill>
                <a:cs typeface="+mn-ea"/>
                <a:sym typeface="+mn-lt"/>
              </a:rPr>
              <a:t>维管理的目的是保障安全生产，保证与项目相关的设备、设施健康稳定运转，实现节水效果和约定目标，节约运行成本，取得预期节水效益。</a:t>
            </a:r>
          </a:p>
        </p:txBody>
      </p:sp>
      <p:cxnSp>
        <p:nvCxnSpPr>
          <p:cNvPr id="19" name="íṩľíḍè-Straight Connector 19"/>
          <p:cNvCxnSpPr/>
          <p:nvPr/>
        </p:nvCxnSpPr>
        <p:spPr>
          <a:xfrm>
            <a:off x="4932551" y="1388923"/>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rot="2700000">
            <a:off x="10787656" y="156231"/>
            <a:ext cx="754354" cy="754354"/>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0823156" y="563905"/>
            <a:ext cx="683354" cy="683354"/>
            <a:chOff x="3700441" y="1274408"/>
            <a:chExt cx="1646508" cy="1646508"/>
          </a:xfrm>
        </p:grpSpPr>
        <p:sp>
          <p:nvSpPr>
            <p:cNvPr id="22" name="圆角矩形 21"/>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10854928" y="1231773"/>
            <a:ext cx="619809" cy="619809"/>
            <a:chOff x="3700441" y="1274408"/>
            <a:chExt cx="1646508" cy="1646508"/>
          </a:xfrm>
        </p:grpSpPr>
        <p:sp>
          <p:nvSpPr>
            <p:cNvPr id="25" name="圆角矩形 24"/>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圆角矩形 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666993" y="535305"/>
            <a:ext cx="3380020" cy="645160"/>
          </a:xfrm>
          <a:prstGeom prst="rect">
            <a:avLst/>
          </a:prstGeom>
          <a:effectLst/>
        </p:spPr>
        <p:txBody>
          <a:bodyPr wrap="square">
            <a:spAutoFit/>
          </a:bodyPr>
          <a:lstStyle/>
          <a:p>
            <a:pPr lvl="0">
              <a:lnSpc>
                <a:spcPct val="150000"/>
              </a:lnSpc>
              <a:defRPr/>
            </a:pPr>
            <a:r>
              <a:rPr lang="en-US" altLang="zh-CN" sz="2400" kern="0">
                <a:solidFill>
                  <a:prstClr val="black">
                    <a:lumMod val="65000"/>
                    <a:lumOff val="35000"/>
                  </a:prstClr>
                </a:solidFill>
                <a:cs typeface="+mn-ea"/>
                <a:sym typeface="+mn-lt"/>
              </a:rPr>
              <a:t>6</a:t>
            </a:r>
            <a:r>
              <a:rPr lang="zh-CN" altLang="en-US" sz="2400" kern="0">
                <a:solidFill>
                  <a:prstClr val="black">
                    <a:lumMod val="65000"/>
                    <a:lumOff val="35000"/>
                  </a:prstClr>
                </a:solidFill>
                <a:cs typeface="+mn-ea"/>
                <a:sym typeface="+mn-lt"/>
              </a:rPr>
              <a:t>、运维管理</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64" presetClass="path" presetSubtype="0" decel="100000" fill="hold" grpId="1" nodeType="withEffect">
                                  <p:stCondLst>
                                    <p:cond delay="0"/>
                                  </p:stCondLst>
                                  <p:childTnLst>
                                    <p:animMotion origin="layout" path="M 4.375E-6 -2.96296E-6 L 4.375E-6 -0.18472 " pathEditMode="relative" rAng="0" ptsTypes="AA">
                                      <p:cBhvr>
                                        <p:cTn id="9" dur="1250" spd="-100000" fill="hold"/>
                                        <p:tgtEl>
                                          <p:spTgt spid="20"/>
                                        </p:tgtEl>
                                        <p:attrNameLst>
                                          <p:attrName>ppt_x</p:attrName>
                                          <p:attrName>ppt_y</p:attrName>
                                        </p:attrNameLst>
                                      </p:cBhvr>
                                      <p:rCtr x="0" y="-9236"/>
                                    </p:animMotion>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par>
                                <p:cTn id="13" presetID="64" presetClass="path" presetSubtype="0" decel="100000" fill="hold" nodeType="withEffect">
                                  <p:stCondLst>
                                    <p:cond delay="0"/>
                                  </p:stCondLst>
                                  <p:childTnLst>
                                    <p:animMotion origin="layout" path="M 4.375E-6 1.11111E-6 L 4.375E-6 -0.34468 " pathEditMode="relative" rAng="0" ptsTypes="AA">
                                      <p:cBhvr>
                                        <p:cTn id="14" dur="1500" spd="-100000" fill="hold"/>
                                        <p:tgtEl>
                                          <p:spTgt spid="21"/>
                                        </p:tgtEl>
                                        <p:attrNameLst>
                                          <p:attrName>ppt_x</p:attrName>
                                          <p:attrName>ppt_y</p:attrName>
                                        </p:attrNameLst>
                                      </p:cBhvr>
                                      <p:rCtr x="0" y="-17245"/>
                                    </p:animMotion>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childTnLst>
                                </p:cTn>
                              </p:par>
                              <p:par>
                                <p:cTn id="18" presetID="64" presetClass="path" presetSubtype="0" decel="100000" fill="hold" nodeType="withEffect">
                                  <p:stCondLst>
                                    <p:cond delay="0"/>
                                  </p:stCondLst>
                                  <p:childTnLst>
                                    <p:animMotion origin="layout" path="M 4.375E-6 1.11111E-6 L 4.375E-6 -0.50417 " pathEditMode="relative" rAng="0" ptsTypes="AA">
                                      <p:cBhvr>
                                        <p:cTn id="19" dur="1750" spd="-100000" fill="hold"/>
                                        <p:tgtEl>
                                          <p:spTgt spid="24"/>
                                        </p:tgtEl>
                                        <p:attrNameLst>
                                          <p:attrName>ppt_x</p:attrName>
                                          <p:attrName>ppt_y</p:attrName>
                                        </p:attrNameLst>
                                      </p:cBhvr>
                                      <p:rCtr x="0" y="-25208"/>
                                    </p:animMotion>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outHorizontal)">
                                      <p:cBhvr>
                                        <p:cTn id="26" dur="1000"/>
                                        <p:tgtEl>
                                          <p:spTgt spid="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000"/>
                                        <p:tgtEl>
                                          <p:spTgt spid="17"/>
                                        </p:tgtEl>
                                      </p:cBhvr>
                                    </p:animEffect>
                                  </p:childTnLst>
                                </p:cTn>
                              </p:par>
                              <p:par>
                                <p:cTn id="35" presetID="45" presetClass="entr" presetSubtype="0" fill="hold" grpId="0" nodeType="withEffect">
                                  <p:stCondLst>
                                    <p:cond delay="250"/>
                                  </p:stCondLst>
                                  <p:iterate type="lt">
                                    <p:tmPct val="20000"/>
                                  </p:iterate>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ppt_w</p:attrName>
                                        </p:attrNameLst>
                                      </p:cBhvr>
                                      <p:tavLst>
                                        <p:tav tm="0" fmla="#ppt_w*sin(2.5*pi*$)">
                                          <p:val>
                                            <p:fltVal val="0"/>
                                          </p:val>
                                        </p:tav>
                                        <p:tav tm="100000">
                                          <p:val>
                                            <p:fltVal val="1"/>
                                          </p:val>
                                        </p:tav>
                                      </p:tavLst>
                                    </p:anim>
                                    <p:anim calcmode="lin" valueType="num">
                                      <p:cBhvr>
                                        <p:cTn id="3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P spid="17" grpId="0"/>
      <p:bldP spid="20" grpId="0" bldLvl="0" animBg="1"/>
      <p:bldP spid="20" grpId="1" bldLvl="0" animBg="1"/>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íṩľíḍè-Straight Connector 19"/>
          <p:cNvCxnSpPr/>
          <p:nvPr/>
        </p:nvCxnSpPr>
        <p:spPr>
          <a:xfrm>
            <a:off x="937671" y="4209169"/>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13" name="íṩľíḍè-Diamond 12"/>
          <p:cNvSpPr/>
          <p:nvPr/>
        </p:nvSpPr>
        <p:spPr>
          <a:xfrm>
            <a:off x="7050837" y="1745858"/>
            <a:ext cx="2089789" cy="2089789"/>
          </a:xfrm>
          <a:prstGeom prst="diamond">
            <a:avLst/>
          </a:prstGeom>
          <a:blipFill>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cs typeface="+mn-ea"/>
              <a:sym typeface="+mn-lt"/>
            </a:endParaRPr>
          </a:p>
        </p:txBody>
      </p:sp>
      <p:sp>
        <p:nvSpPr>
          <p:cNvPr id="18" name="íṩľíḍè-Diamond 17"/>
          <p:cNvSpPr/>
          <p:nvPr/>
        </p:nvSpPr>
        <p:spPr>
          <a:xfrm>
            <a:off x="4792341" y="1737817"/>
            <a:ext cx="2089789" cy="2089789"/>
          </a:xfrm>
          <a:prstGeom prst="diamond">
            <a:avLst/>
          </a:prstGeom>
          <a:blipFill>
            <a:blip r:embed="rId5"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cs typeface="+mn-ea"/>
              <a:sym typeface="+mn-lt"/>
            </a:endParaRPr>
          </a:p>
        </p:txBody>
      </p:sp>
      <p:grpSp>
        <p:nvGrpSpPr>
          <p:cNvPr id="2" name="组合 1"/>
          <p:cNvGrpSpPr/>
          <p:nvPr/>
        </p:nvGrpSpPr>
        <p:grpSpPr>
          <a:xfrm>
            <a:off x="7050838" y="3950837"/>
            <a:ext cx="2089789" cy="2089789"/>
            <a:chOff x="7050838" y="3950837"/>
            <a:chExt cx="2089789" cy="2089789"/>
          </a:xfrm>
        </p:grpSpPr>
        <p:sp>
          <p:nvSpPr>
            <p:cNvPr id="9" name="íṩľíḍè-Diamond 8"/>
            <p:cNvSpPr/>
            <p:nvPr/>
          </p:nvSpPr>
          <p:spPr>
            <a:xfrm>
              <a:off x="7050838" y="3950837"/>
              <a:ext cx="2089789" cy="2089789"/>
            </a:xfrm>
            <a:prstGeom prst="diamond">
              <a:avLst/>
            </a:pr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5" name="文本框 24"/>
            <p:cNvSpPr txBox="1"/>
            <p:nvPr/>
          </p:nvSpPr>
          <p:spPr>
            <a:xfrm>
              <a:off x="7557989" y="4664597"/>
              <a:ext cx="1075487" cy="615553"/>
            </a:xfrm>
            <a:prstGeom prst="rect">
              <a:avLst/>
            </a:prstGeom>
            <a:noFill/>
          </p:spPr>
          <p:txBody>
            <a:bodyPr wrap="none" rtlCol="0">
              <a:spAutoFit/>
            </a:bodyPr>
            <a:lstStyle/>
            <a:p>
              <a:pPr algn="ctr"/>
              <a:r>
                <a:rPr lang="zh-CN" altLang="en-US" sz="2000">
                  <a:solidFill>
                    <a:schemeClr val="bg1"/>
                  </a:solidFill>
                  <a:cs typeface="+mn-ea"/>
                  <a:sym typeface="+mn-lt"/>
                </a:rPr>
                <a:t>合 作</a:t>
              </a:r>
              <a:endParaRPr lang="en-US" altLang="zh-CN" sz="2000">
                <a:solidFill>
                  <a:schemeClr val="bg1"/>
                </a:solidFill>
                <a:cs typeface="+mn-ea"/>
                <a:sym typeface="+mn-lt"/>
              </a:endParaRPr>
            </a:p>
            <a:p>
              <a:pPr algn="ctr"/>
              <a:r>
                <a:rPr lang="en-US" altLang="zh-CN" sz="1400">
                  <a:solidFill>
                    <a:schemeClr val="bg1"/>
                  </a:solidFill>
                  <a:cs typeface="+mn-ea"/>
                  <a:sym typeface="+mn-lt"/>
                </a:rPr>
                <a:t>Cooperation</a:t>
              </a:r>
              <a:endParaRPr lang="zh-CN" altLang="en-US" sz="1400">
                <a:solidFill>
                  <a:schemeClr val="bg1"/>
                </a:solidFill>
                <a:cs typeface="+mn-ea"/>
                <a:sym typeface="+mn-lt"/>
              </a:endParaRPr>
            </a:p>
          </p:txBody>
        </p:sp>
      </p:grpSp>
      <p:grpSp>
        <p:nvGrpSpPr>
          <p:cNvPr id="6" name="组合 5"/>
          <p:cNvGrpSpPr/>
          <p:nvPr/>
        </p:nvGrpSpPr>
        <p:grpSpPr>
          <a:xfrm>
            <a:off x="5921590" y="2840334"/>
            <a:ext cx="2089789" cy="2089789"/>
            <a:chOff x="5921590" y="2840334"/>
            <a:chExt cx="2089789" cy="2089789"/>
          </a:xfrm>
        </p:grpSpPr>
        <p:sp>
          <p:nvSpPr>
            <p:cNvPr id="7" name="íṩľíḍè-Diamond 6"/>
            <p:cNvSpPr/>
            <p:nvPr/>
          </p:nvSpPr>
          <p:spPr>
            <a:xfrm>
              <a:off x="5921590" y="2840334"/>
              <a:ext cx="2089789" cy="2089789"/>
            </a:xfrm>
            <a:prstGeom prst="diamond">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6" name="文本框 25"/>
            <p:cNvSpPr txBox="1"/>
            <p:nvPr/>
          </p:nvSpPr>
          <p:spPr>
            <a:xfrm>
              <a:off x="6561052" y="3527871"/>
              <a:ext cx="810863" cy="615553"/>
            </a:xfrm>
            <a:prstGeom prst="rect">
              <a:avLst/>
            </a:prstGeom>
            <a:noFill/>
          </p:spPr>
          <p:txBody>
            <a:bodyPr wrap="none" rtlCol="0">
              <a:spAutoFit/>
            </a:bodyPr>
            <a:lstStyle/>
            <a:p>
              <a:pPr algn="ctr"/>
              <a:r>
                <a:rPr lang="zh-CN" altLang="en-US" sz="2000">
                  <a:solidFill>
                    <a:schemeClr val="bg1"/>
                  </a:solidFill>
                  <a:cs typeface="+mn-ea"/>
                  <a:sym typeface="+mn-lt"/>
                </a:rPr>
                <a:t>创 新</a:t>
              </a:r>
              <a:endParaRPr lang="en-US" altLang="zh-CN" sz="2000">
                <a:solidFill>
                  <a:schemeClr val="bg1"/>
                </a:solidFill>
                <a:cs typeface="+mn-ea"/>
                <a:sym typeface="+mn-lt"/>
              </a:endParaRPr>
            </a:p>
            <a:p>
              <a:pPr algn="ctr"/>
              <a:r>
                <a:rPr lang="en-US" altLang="zh-CN" sz="1400">
                  <a:solidFill>
                    <a:schemeClr val="bg1"/>
                  </a:solidFill>
                  <a:cs typeface="+mn-ea"/>
                  <a:sym typeface="+mn-lt"/>
                </a:rPr>
                <a:t>Innovate</a:t>
              </a:r>
              <a:endParaRPr lang="zh-CN" altLang="en-US" sz="1400">
                <a:solidFill>
                  <a:schemeClr val="bg1"/>
                </a:solidFill>
                <a:cs typeface="+mn-ea"/>
                <a:sym typeface="+mn-lt"/>
              </a:endParaRPr>
            </a:p>
          </p:txBody>
        </p:sp>
      </p:grpSp>
      <p:grpSp>
        <p:nvGrpSpPr>
          <p:cNvPr id="4" name="组合 3"/>
          <p:cNvGrpSpPr/>
          <p:nvPr/>
        </p:nvGrpSpPr>
        <p:grpSpPr>
          <a:xfrm>
            <a:off x="8180086" y="2840334"/>
            <a:ext cx="2089789" cy="2089789"/>
            <a:chOff x="8180086" y="2840334"/>
            <a:chExt cx="2089789" cy="2089789"/>
          </a:xfrm>
        </p:grpSpPr>
        <p:sp>
          <p:nvSpPr>
            <p:cNvPr id="5" name="íṩľíḍè-Diamond 4"/>
            <p:cNvSpPr/>
            <p:nvPr/>
          </p:nvSpPr>
          <p:spPr>
            <a:xfrm>
              <a:off x="8180086" y="2840334"/>
              <a:ext cx="2089789" cy="2089789"/>
            </a:xfrm>
            <a:prstGeom prst="diamond">
              <a:avLst/>
            </a:prstGeom>
            <a:solidFill>
              <a:srgbClr val="FBAE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7" name="文本框 26"/>
            <p:cNvSpPr txBox="1"/>
            <p:nvPr/>
          </p:nvSpPr>
          <p:spPr>
            <a:xfrm>
              <a:off x="8864803" y="3643060"/>
              <a:ext cx="788999" cy="615553"/>
            </a:xfrm>
            <a:prstGeom prst="rect">
              <a:avLst/>
            </a:prstGeom>
            <a:noFill/>
          </p:spPr>
          <p:txBody>
            <a:bodyPr wrap="none" rtlCol="0">
              <a:spAutoFit/>
            </a:bodyPr>
            <a:lstStyle/>
            <a:p>
              <a:pPr algn="ctr"/>
              <a:r>
                <a:rPr lang="zh-CN" altLang="en-US" sz="2000">
                  <a:solidFill>
                    <a:schemeClr val="bg1"/>
                  </a:solidFill>
                  <a:cs typeface="+mn-ea"/>
                  <a:sym typeface="+mn-lt"/>
                </a:rPr>
                <a:t>共 赢</a:t>
              </a:r>
              <a:endParaRPr lang="en-US" altLang="zh-CN" sz="2000">
                <a:solidFill>
                  <a:schemeClr val="bg1"/>
                </a:solidFill>
                <a:cs typeface="+mn-ea"/>
                <a:sym typeface="+mn-lt"/>
              </a:endParaRPr>
            </a:p>
            <a:p>
              <a:pPr algn="ctr"/>
              <a:r>
                <a:rPr lang="en-US" altLang="zh-CN" sz="1400">
                  <a:solidFill>
                    <a:schemeClr val="bg1"/>
                  </a:solidFill>
                  <a:cs typeface="+mn-ea"/>
                  <a:sym typeface="+mn-lt"/>
                </a:rPr>
                <a:t>Win-win</a:t>
              </a:r>
              <a:endParaRPr lang="zh-CN" altLang="en-US" sz="1400">
                <a:solidFill>
                  <a:schemeClr val="bg1"/>
                </a:solidFill>
                <a:cs typeface="+mn-ea"/>
                <a:sym typeface="+mn-lt"/>
              </a:endParaRPr>
            </a:p>
          </p:txBody>
        </p:sp>
      </p:grpSp>
      <p:grpSp>
        <p:nvGrpSpPr>
          <p:cNvPr id="3" name="组合 2"/>
          <p:cNvGrpSpPr/>
          <p:nvPr/>
        </p:nvGrpSpPr>
        <p:grpSpPr>
          <a:xfrm>
            <a:off x="9309335" y="3950837"/>
            <a:ext cx="2089789" cy="2089789"/>
            <a:chOff x="9309335" y="3950837"/>
            <a:chExt cx="2089789" cy="2089789"/>
          </a:xfrm>
        </p:grpSpPr>
        <p:sp>
          <p:nvSpPr>
            <p:cNvPr id="11" name="íṩľíḍè-Diamond 10"/>
            <p:cNvSpPr/>
            <p:nvPr/>
          </p:nvSpPr>
          <p:spPr>
            <a:xfrm>
              <a:off x="9309335" y="3950837"/>
              <a:ext cx="2089789" cy="2089789"/>
            </a:xfrm>
            <a:prstGeom prst="diamond">
              <a:avLst/>
            </a:prstGeom>
            <a:solidFill>
              <a:srgbClr val="A6315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id-ID">
                <a:cs typeface="+mn-ea"/>
                <a:sym typeface="+mn-lt"/>
              </a:endParaRPr>
            </a:p>
          </p:txBody>
        </p:sp>
        <p:sp>
          <p:nvSpPr>
            <p:cNvPr id="28" name="文本框 27"/>
            <p:cNvSpPr txBox="1"/>
            <p:nvPr/>
          </p:nvSpPr>
          <p:spPr>
            <a:xfrm>
              <a:off x="9777564" y="4704534"/>
              <a:ext cx="1153329" cy="615553"/>
            </a:xfrm>
            <a:prstGeom prst="rect">
              <a:avLst/>
            </a:prstGeom>
            <a:noFill/>
          </p:spPr>
          <p:txBody>
            <a:bodyPr wrap="none" rtlCol="0">
              <a:spAutoFit/>
            </a:bodyPr>
            <a:lstStyle/>
            <a:p>
              <a:pPr algn="ctr"/>
              <a:r>
                <a:rPr lang="zh-CN" altLang="en-US" sz="2000">
                  <a:solidFill>
                    <a:schemeClr val="bg1"/>
                  </a:solidFill>
                  <a:cs typeface="+mn-ea"/>
                  <a:sym typeface="+mn-lt"/>
                </a:rPr>
                <a:t>发 展</a:t>
              </a:r>
              <a:endParaRPr lang="en-US" altLang="zh-CN" sz="2000">
                <a:solidFill>
                  <a:schemeClr val="bg1"/>
                </a:solidFill>
                <a:cs typeface="+mn-ea"/>
                <a:sym typeface="+mn-lt"/>
              </a:endParaRPr>
            </a:p>
            <a:p>
              <a:pPr algn="ctr"/>
              <a:r>
                <a:rPr lang="en-US" altLang="zh-CN" sz="1400">
                  <a:solidFill>
                    <a:schemeClr val="bg1"/>
                  </a:solidFill>
                  <a:cs typeface="+mn-ea"/>
                  <a:sym typeface="+mn-lt"/>
                </a:rPr>
                <a:t>Development</a:t>
              </a:r>
              <a:endParaRPr lang="zh-CN" altLang="en-US" sz="1400">
                <a:solidFill>
                  <a:schemeClr val="bg1"/>
                </a:solidFill>
                <a:cs typeface="+mn-ea"/>
                <a:sym typeface="+mn-lt"/>
              </a:endParaRPr>
            </a:p>
          </p:txBody>
        </p:sp>
      </p:grpSp>
      <p:sp>
        <p:nvSpPr>
          <p:cNvPr id="33" name="矩形 32"/>
          <p:cNvSpPr/>
          <p:nvPr/>
        </p:nvSpPr>
        <p:spPr>
          <a:xfrm>
            <a:off x="813435" y="3325495"/>
            <a:ext cx="4676775" cy="737235"/>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对于节水效果保证型和用水费用托管型项目，达到合同约定目标，校方则按约定付费，投资方收回投资和合理利润。</a:t>
            </a:r>
          </a:p>
        </p:txBody>
      </p:sp>
      <p:sp>
        <p:nvSpPr>
          <p:cNvPr id="35" name="矩形 34"/>
          <p:cNvSpPr/>
          <p:nvPr/>
        </p:nvSpPr>
        <p:spPr>
          <a:xfrm>
            <a:off x="816928" y="4303233"/>
            <a:ext cx="4878169" cy="737235"/>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对于节水效益分享型项目，双方根据实际节水效果计算节水收益，并按约定比例进行分享，节水效果越好，收益越高。</a:t>
            </a:r>
          </a:p>
        </p:txBody>
      </p:sp>
      <p:sp>
        <p:nvSpPr>
          <p:cNvPr id="19" name="矩形 18"/>
          <p:cNvSpPr/>
          <p:nvPr/>
        </p:nvSpPr>
        <p:spPr>
          <a:xfrm>
            <a:off x="1666993" y="692150"/>
            <a:ext cx="3380020" cy="587340"/>
          </a:xfrm>
          <a:prstGeom prst="rect">
            <a:avLst/>
          </a:prstGeom>
          <a:effectLst/>
        </p:spPr>
        <p:txBody>
          <a:bodyPr wrap="square">
            <a:spAutoFit/>
          </a:bodyPr>
          <a:lstStyle/>
          <a:p>
            <a:pPr lvl="0">
              <a:lnSpc>
                <a:spcPct val="150000"/>
              </a:lnSpc>
              <a:defRPr/>
            </a:pPr>
            <a:r>
              <a:rPr lang="en-US" altLang="zh-CN" sz="2400" kern="0" dirty="0" smtClean="0">
                <a:solidFill>
                  <a:prstClr val="black">
                    <a:lumMod val="65000"/>
                    <a:lumOff val="35000"/>
                  </a:prstClr>
                </a:solidFill>
                <a:cs typeface="+mn-ea"/>
                <a:sym typeface="+mn-lt"/>
              </a:rPr>
              <a:t>7</a:t>
            </a:r>
            <a:r>
              <a:rPr lang="zh-CN" altLang="en-US" sz="2400" kern="0" dirty="0" smtClean="0">
                <a:solidFill>
                  <a:prstClr val="black">
                    <a:lumMod val="65000"/>
                    <a:lumOff val="35000"/>
                  </a:prstClr>
                </a:solidFill>
                <a:cs typeface="+mn-ea"/>
                <a:sym typeface="+mn-lt"/>
              </a:rPr>
              <a:t>、效益</a:t>
            </a:r>
            <a:r>
              <a:rPr lang="zh-CN" altLang="en-US" sz="2400" kern="0" dirty="0">
                <a:solidFill>
                  <a:prstClr val="black">
                    <a:lumMod val="65000"/>
                    <a:lumOff val="35000"/>
                  </a:prstClr>
                </a:solidFill>
                <a:cs typeface="+mn-ea"/>
                <a:sym typeface="+mn-lt"/>
              </a:rPr>
              <a:t>分享</a:t>
            </a:r>
          </a:p>
        </p:txBody>
      </p:sp>
      <p:sp>
        <p:nvSpPr>
          <p:cNvPr id="21" name="圆角矩形 20"/>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ppt_w</p:attrName>
                                        </p:attrNameLst>
                                      </p:cBhvr>
                                      <p:tavLst>
                                        <p:tav tm="0" fmla="#ppt_w*sin(2.5*pi*$)">
                                          <p:val>
                                            <p:fltVal val="0"/>
                                          </p:val>
                                        </p:tav>
                                        <p:tav tm="100000">
                                          <p:val>
                                            <p:fltVal val="1"/>
                                          </p:val>
                                        </p:tav>
                                      </p:tavLst>
                                    </p:anim>
                                    <p:anim calcmode="lin" valueType="num">
                                      <p:cBhvr>
                                        <p:cTn id="17" dur="500" fill="hold"/>
                                        <p:tgtEl>
                                          <p:spTgt spid="19"/>
                                        </p:tgtEl>
                                        <p:attrNameLst>
                                          <p:attrName>ppt_h</p:attrName>
                                        </p:attrNameLst>
                                      </p:cBhvr>
                                      <p:tavLst>
                                        <p:tav tm="0">
                                          <p:val>
                                            <p:strVal val="#ppt_h"/>
                                          </p:val>
                                        </p:tav>
                                        <p:tav tm="100000">
                                          <p:val>
                                            <p:strVal val="#ppt_h"/>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1000" fill="hold"/>
                                        <p:tgtEl>
                                          <p:spTgt spid="33"/>
                                        </p:tgtEl>
                                        <p:attrNameLst>
                                          <p:attrName>ppt_x</p:attrName>
                                        </p:attrNameLst>
                                      </p:cBhvr>
                                      <p:tavLst>
                                        <p:tav tm="0">
                                          <p:val>
                                            <p:strVal val="0-#ppt_w/2"/>
                                          </p:val>
                                        </p:tav>
                                        <p:tav tm="100000">
                                          <p:val>
                                            <p:strVal val="#ppt_x"/>
                                          </p:val>
                                        </p:tav>
                                      </p:tavLst>
                                    </p:anim>
                                    <p:anim calcmode="lin" valueType="num">
                                      <p:cBhvr additive="base">
                                        <p:cTn id="21" dur="1000" fill="hold"/>
                                        <p:tgtEl>
                                          <p:spTgt spid="33"/>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6"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1+#ppt_w/2"/>
                                          </p:val>
                                        </p:tav>
                                        <p:tav tm="100000">
                                          <p:val>
                                            <p:strVal val="#ppt_x"/>
                                          </p:val>
                                        </p:tav>
                                      </p:tavLst>
                                    </p:anim>
                                    <p:anim calcmode="lin" valueType="num">
                                      <p:cBhvr additive="base">
                                        <p:cTn id="26" dur="10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6" decel="10000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6" decel="100000" fill="hold" nodeType="withEffect">
                                  <p:stCondLst>
                                    <p:cond delay="50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1000" fill="hold"/>
                                        <p:tgtEl>
                                          <p:spTgt spid="2"/>
                                        </p:tgtEl>
                                        <p:attrNameLst>
                                          <p:attrName>ppt_x</p:attrName>
                                        </p:attrNameLst>
                                      </p:cBhvr>
                                      <p:tavLst>
                                        <p:tav tm="0">
                                          <p:val>
                                            <p:strVal val="1+#ppt_w/2"/>
                                          </p:val>
                                        </p:tav>
                                        <p:tav tm="100000">
                                          <p:val>
                                            <p:strVal val="#ppt_x"/>
                                          </p:val>
                                        </p:tav>
                                      </p:tavLst>
                                    </p:anim>
                                    <p:anim calcmode="lin" valueType="num">
                                      <p:cBhvr additive="base">
                                        <p:cTn id="34" dur="10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6" decel="100000" fill="hold" grpId="0" nodeType="withEffect">
                                  <p:stCondLst>
                                    <p:cond delay="75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1+#ppt_w/2"/>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6" decel="100000" fill="hold" nodeType="withEffect">
                                  <p:stCondLst>
                                    <p:cond delay="100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000" fill="hold"/>
                                        <p:tgtEl>
                                          <p:spTgt spid="4"/>
                                        </p:tgtEl>
                                        <p:attrNameLst>
                                          <p:attrName>ppt_x</p:attrName>
                                        </p:attrNameLst>
                                      </p:cBhvr>
                                      <p:tavLst>
                                        <p:tav tm="0">
                                          <p:val>
                                            <p:strVal val="1+#ppt_w/2"/>
                                          </p:val>
                                        </p:tav>
                                        <p:tav tm="100000">
                                          <p:val>
                                            <p:strVal val="#ppt_x"/>
                                          </p:val>
                                        </p:tav>
                                      </p:tavLst>
                                    </p:anim>
                                    <p:anim calcmode="lin" valueType="num">
                                      <p:cBhvr additive="base">
                                        <p:cTn id="42" dur="10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6" decel="100000" fill="hold" nodeType="withEffect">
                                  <p:stCondLst>
                                    <p:cond delay="125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1000" fill="hold"/>
                                        <p:tgtEl>
                                          <p:spTgt spid="3"/>
                                        </p:tgtEl>
                                        <p:attrNameLst>
                                          <p:attrName>ppt_x</p:attrName>
                                        </p:attrNameLst>
                                      </p:cBhvr>
                                      <p:tavLst>
                                        <p:tav tm="0">
                                          <p:val>
                                            <p:strVal val="1+#ppt_w/2"/>
                                          </p:val>
                                        </p:tav>
                                        <p:tav tm="100000">
                                          <p:val>
                                            <p:strVal val="#ppt_x"/>
                                          </p:val>
                                        </p:tav>
                                      </p:tavLst>
                                    </p:anim>
                                    <p:anim calcmode="lin" valueType="num">
                                      <p:cBhvr additive="base">
                                        <p:cTn id="46" dur="1000" fill="hold"/>
                                        <p:tgtEl>
                                          <p:spTgt spid="3"/>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750"/>
                                        <p:tgtEl>
                                          <p:spTgt spid="20"/>
                                        </p:tgtEl>
                                      </p:cBhvr>
                                    </p:animEffect>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8" grpId="0" bldLvl="0" animBg="1"/>
      <p:bldP spid="33" grpId="0"/>
      <p:bldP spid="35" grpId="0"/>
      <p:bldP spid="19" grpId="0" bldLvl="0" animBg="1"/>
      <p:bldP spid="21" grpId="0" bldLvl="0" animBg="1"/>
      <p:bldP spid="2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rot="2700000">
            <a:off x="10326567" y="4217809"/>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圆角矩形 37"/>
          <p:cNvSpPr/>
          <p:nvPr/>
        </p:nvSpPr>
        <p:spPr>
          <a:xfrm rot="2700000">
            <a:off x="11052287" y="3142854"/>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角矩形 34"/>
          <p:cNvSpPr/>
          <p:nvPr/>
        </p:nvSpPr>
        <p:spPr>
          <a:xfrm rot="2700000">
            <a:off x="6340287" y="2836012"/>
            <a:ext cx="754354" cy="754354"/>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9311577" y="920298"/>
            <a:ext cx="2300444" cy="2300444"/>
            <a:chOff x="3700441" y="1274408"/>
            <a:chExt cx="1646508" cy="1646508"/>
          </a:xfrm>
        </p:grpSpPr>
        <p:sp>
          <p:nvSpPr>
            <p:cNvPr id="24" name="圆角矩形 23"/>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圆角矩形 24"/>
            <p:cNvSpPr/>
            <p:nvPr/>
          </p:nvSpPr>
          <p:spPr>
            <a:xfrm rot="2700000">
              <a:off x="3794878" y="1368844"/>
              <a:ext cx="1457637" cy="1457637"/>
            </a:xfrm>
            <a:prstGeom prst="roundRect">
              <a:avLst>
                <a:gd name="adj" fmla="val 6887"/>
              </a:avLst>
            </a:prstGeom>
            <a:blipFill dpi="0" rotWithShape="0">
              <a:blip r:embed="rId3" cstate="email"/>
              <a:srcRect/>
              <a:stretch>
                <a:fillRect/>
              </a:stretch>
            </a:blip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8190321" y="704756"/>
            <a:ext cx="787017" cy="787017"/>
            <a:chOff x="3700441" y="1274408"/>
            <a:chExt cx="1646508" cy="1646508"/>
          </a:xfrm>
        </p:grpSpPr>
        <p:sp>
          <p:nvSpPr>
            <p:cNvPr id="27" name="圆角矩形 26"/>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11035511" y="3438565"/>
            <a:ext cx="787017" cy="787017"/>
            <a:chOff x="3700441" y="1274408"/>
            <a:chExt cx="1646508" cy="1646508"/>
          </a:xfrm>
        </p:grpSpPr>
        <p:sp>
          <p:nvSpPr>
            <p:cNvPr id="30" name="圆角矩形 29"/>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6532415" y="3206157"/>
            <a:ext cx="683354" cy="683354"/>
            <a:chOff x="3700441" y="1274408"/>
            <a:chExt cx="1646508" cy="1646508"/>
          </a:xfrm>
        </p:grpSpPr>
        <p:sp>
          <p:nvSpPr>
            <p:cNvPr id="33" name="圆角矩形 32"/>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圆角矩形 35"/>
          <p:cNvSpPr/>
          <p:nvPr/>
        </p:nvSpPr>
        <p:spPr>
          <a:xfrm rot="2700000">
            <a:off x="9015080" y="4306082"/>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p:nvPr/>
        </p:nvSpPr>
        <p:spPr>
          <a:xfrm rot="2700000">
            <a:off x="9725736" y="4067303"/>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p:cNvSpPr txBox="1"/>
          <p:nvPr/>
        </p:nvSpPr>
        <p:spPr>
          <a:xfrm>
            <a:off x="757030" y="2650156"/>
            <a:ext cx="3854132" cy="1446550"/>
          </a:xfrm>
          <a:prstGeom prst="rect">
            <a:avLst/>
          </a:prstGeom>
          <a:noFill/>
        </p:spPr>
        <p:txBody>
          <a:bodyPr wrap="none" rtlCol="0">
            <a:spAutoFit/>
          </a:bodyPr>
          <a:lstStyle/>
          <a:p>
            <a:r>
              <a:rPr lang="en-US" altLang="zh-CN" sz="8800">
                <a:solidFill>
                  <a:srgbClr val="2070A1"/>
                </a:solidFill>
                <a:cs typeface="+mn-ea"/>
                <a:sym typeface="+mn-lt"/>
              </a:rPr>
              <a:t>THANKS</a:t>
            </a:r>
            <a:endParaRPr lang="zh-CN" altLang="en-US" sz="8800">
              <a:solidFill>
                <a:srgbClr val="2070A1"/>
              </a:solidFill>
              <a:cs typeface="+mn-ea"/>
              <a:sym typeface="+mn-lt"/>
            </a:endParaRPr>
          </a:p>
        </p:txBody>
      </p:sp>
      <p:grpSp>
        <p:nvGrpSpPr>
          <p:cNvPr id="2" name="组合 1"/>
          <p:cNvGrpSpPr/>
          <p:nvPr/>
        </p:nvGrpSpPr>
        <p:grpSpPr>
          <a:xfrm>
            <a:off x="6761062" y="1478670"/>
            <a:ext cx="1494170" cy="1494170"/>
            <a:chOff x="6761062" y="1478670"/>
            <a:chExt cx="1494170" cy="1494170"/>
          </a:xfrm>
        </p:grpSpPr>
        <p:grpSp>
          <p:nvGrpSpPr>
            <p:cNvPr id="16" name="组合 15"/>
            <p:cNvGrpSpPr/>
            <p:nvPr/>
          </p:nvGrpSpPr>
          <p:grpSpPr>
            <a:xfrm>
              <a:off x="6761062" y="1478670"/>
              <a:ext cx="1494170" cy="1494170"/>
              <a:chOff x="3700441" y="1274408"/>
              <a:chExt cx="1646508" cy="1646508"/>
            </a:xfrm>
          </p:grpSpPr>
          <p:sp>
            <p:nvSpPr>
              <p:cNvPr id="14" name="圆角矩形 13"/>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框 38"/>
            <p:cNvSpPr txBox="1"/>
            <p:nvPr/>
          </p:nvSpPr>
          <p:spPr>
            <a:xfrm>
              <a:off x="7042891" y="1984606"/>
              <a:ext cx="930511" cy="553998"/>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合 作</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cooperation</a:t>
              </a:r>
              <a:endParaRPr lang="zh-CN" altLang="en-US" sz="1200">
                <a:solidFill>
                  <a:schemeClr val="bg1">
                    <a:lumMod val="65000"/>
                  </a:schemeClr>
                </a:solidFill>
                <a:cs typeface="+mn-ea"/>
                <a:sym typeface="+mn-lt"/>
              </a:endParaRPr>
            </a:p>
          </p:txBody>
        </p:sp>
      </p:grpSp>
      <p:grpSp>
        <p:nvGrpSpPr>
          <p:cNvPr id="3" name="组合 2"/>
          <p:cNvGrpSpPr/>
          <p:nvPr/>
        </p:nvGrpSpPr>
        <p:grpSpPr>
          <a:xfrm>
            <a:off x="8133154" y="2838413"/>
            <a:ext cx="1494170" cy="1494170"/>
            <a:chOff x="8133154" y="2838413"/>
            <a:chExt cx="1494170" cy="1494170"/>
          </a:xfrm>
        </p:grpSpPr>
        <p:grpSp>
          <p:nvGrpSpPr>
            <p:cNvPr id="17" name="组合 16"/>
            <p:cNvGrpSpPr/>
            <p:nvPr/>
          </p:nvGrpSpPr>
          <p:grpSpPr>
            <a:xfrm>
              <a:off x="8133154" y="2838413"/>
              <a:ext cx="1494170" cy="1494170"/>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p:cNvSpPr txBox="1"/>
            <p:nvPr/>
          </p:nvSpPr>
          <p:spPr>
            <a:xfrm>
              <a:off x="8527050" y="3307198"/>
              <a:ext cx="718915" cy="553998"/>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创 新</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innovate</a:t>
              </a:r>
              <a:endParaRPr lang="zh-CN" altLang="en-US" sz="1200">
                <a:solidFill>
                  <a:schemeClr val="bg1">
                    <a:lumMod val="65000"/>
                  </a:schemeClr>
                </a:solidFill>
                <a:cs typeface="+mn-ea"/>
                <a:sym typeface="+mn-lt"/>
              </a:endParaRPr>
            </a:p>
          </p:txBody>
        </p:sp>
      </p:grpSp>
      <p:grpSp>
        <p:nvGrpSpPr>
          <p:cNvPr id="4" name="组合 3"/>
          <p:cNvGrpSpPr/>
          <p:nvPr/>
        </p:nvGrpSpPr>
        <p:grpSpPr>
          <a:xfrm>
            <a:off x="6863073" y="4177243"/>
            <a:ext cx="1494170" cy="1494170"/>
            <a:chOff x="6863073" y="4177243"/>
            <a:chExt cx="1494170" cy="1494170"/>
          </a:xfrm>
        </p:grpSpPr>
        <p:grpSp>
          <p:nvGrpSpPr>
            <p:cNvPr id="20" name="组合 19"/>
            <p:cNvGrpSpPr/>
            <p:nvPr/>
          </p:nvGrpSpPr>
          <p:grpSpPr>
            <a:xfrm>
              <a:off x="6863073" y="4177243"/>
              <a:ext cx="1494170" cy="1494170"/>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5" name="文本框 44"/>
            <p:cNvSpPr txBox="1"/>
            <p:nvPr/>
          </p:nvSpPr>
          <p:spPr>
            <a:xfrm>
              <a:off x="7260544" y="4671660"/>
              <a:ext cx="699229" cy="553998"/>
            </a:xfrm>
            <a:prstGeom prst="rect">
              <a:avLst/>
            </a:prstGeom>
            <a:noFill/>
          </p:spPr>
          <p:txBody>
            <a:bodyPr wrap="none" rtlCol="0">
              <a:spAutoFit/>
            </a:bodyPr>
            <a:lstStyle/>
            <a:p>
              <a:pPr algn="ctr"/>
              <a:r>
                <a:rPr lang="zh-CN" altLang="en-US">
                  <a:solidFill>
                    <a:schemeClr val="tx1">
                      <a:lumMod val="75000"/>
                      <a:lumOff val="25000"/>
                    </a:schemeClr>
                  </a:solidFill>
                  <a:cs typeface="+mn-ea"/>
                  <a:sym typeface="+mn-lt"/>
                </a:rPr>
                <a:t>共 赢</a:t>
              </a:r>
              <a:endParaRPr lang="en-US" altLang="zh-CN">
                <a:solidFill>
                  <a:schemeClr val="tx1">
                    <a:lumMod val="75000"/>
                    <a:lumOff val="25000"/>
                  </a:schemeClr>
                </a:solidFill>
                <a:cs typeface="+mn-ea"/>
                <a:sym typeface="+mn-lt"/>
              </a:endParaRPr>
            </a:p>
            <a:p>
              <a:pPr algn="ctr"/>
              <a:r>
                <a:rPr lang="en-US" altLang="zh-CN" sz="1200">
                  <a:solidFill>
                    <a:schemeClr val="bg1">
                      <a:lumMod val="65000"/>
                    </a:schemeClr>
                  </a:solidFill>
                  <a:cs typeface="+mn-ea"/>
                  <a:sym typeface="+mn-lt"/>
                </a:rPr>
                <a:t>win-win</a:t>
              </a:r>
              <a:endParaRPr lang="zh-CN" altLang="en-US" sz="1200">
                <a:solidFill>
                  <a:schemeClr val="bg1">
                    <a:lumMod val="65000"/>
                  </a:schemeClr>
                </a:solidFill>
                <a:cs typeface="+mn-ea"/>
                <a:sym typeface="+mn-lt"/>
              </a:endParaRPr>
            </a:p>
          </p:txBody>
        </p:sp>
      </p:grpSp>
      <p:sp>
        <p:nvSpPr>
          <p:cNvPr id="40" name="矩形 39"/>
          <p:cNvSpPr/>
          <p:nvPr/>
        </p:nvSpPr>
        <p:spPr>
          <a:xfrm>
            <a:off x="1005205" y="4228465"/>
            <a:ext cx="3605530" cy="553085"/>
          </a:xfrm>
          <a:prstGeom prst="rect">
            <a:avLst/>
          </a:prstGeom>
        </p:spPr>
        <p:txBody>
          <a:bodyPr wrap="square">
            <a:spAutoFit/>
          </a:bodyPr>
          <a:lstStyle/>
          <a:p>
            <a:pPr>
              <a:lnSpc>
                <a:spcPct val="150000"/>
              </a:lnSpc>
            </a:pPr>
            <a:r>
              <a:rPr lang="zh-CN" altLang="en-US" sz="2000">
                <a:solidFill>
                  <a:schemeClr val="tx1">
                    <a:lumMod val="50000"/>
                    <a:lumOff val="50000"/>
                  </a:schemeClr>
                </a:solidFill>
                <a:cs typeface="+mn-ea"/>
                <a:sym typeface="+mn-lt"/>
              </a:rPr>
              <a:t>浙江天标检测科技有限公司</a:t>
            </a:r>
          </a:p>
        </p:txBody>
      </p:sp>
      <p:pic>
        <p:nvPicPr>
          <p:cNvPr id="5" name="图片 4" descr="水平衡测试标志.png"/>
          <p:cNvPicPr>
            <a:picLocks noChangeAspect="1"/>
          </p:cNvPicPr>
          <p:nvPr/>
        </p:nvPicPr>
        <p:blipFill>
          <a:blip r:embed="rId4" cstate="print"/>
          <a:srcRect l="3789" b="2914"/>
          <a:stretch>
            <a:fillRect/>
          </a:stretch>
        </p:blipFill>
        <p:spPr>
          <a:xfrm>
            <a:off x="998855" y="1290320"/>
            <a:ext cx="1341120" cy="11734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1+#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1+#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1+#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fill="hold"/>
                                        <p:tgtEl>
                                          <p:spTgt spid="36"/>
                                        </p:tgtEl>
                                        <p:attrNameLst>
                                          <p:attrName>ppt_x</p:attrName>
                                        </p:attrNameLst>
                                      </p:cBhvr>
                                      <p:tavLst>
                                        <p:tav tm="0">
                                          <p:val>
                                            <p:strVal val="1+#ppt_w/2"/>
                                          </p:val>
                                        </p:tav>
                                        <p:tav tm="100000">
                                          <p:val>
                                            <p:strVal val="#ppt_x"/>
                                          </p:val>
                                        </p:tav>
                                      </p:tavLst>
                                    </p:anim>
                                    <p:anim calcmode="lin" valueType="num">
                                      <p:cBhvr additive="base">
                                        <p:cTn id="32" dur="10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175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1+#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0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1+#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25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1+#ppt_w/2"/>
                                          </p:val>
                                        </p:tav>
                                        <p:tav tm="100000">
                                          <p:val>
                                            <p:strVal val="#ppt_x"/>
                                          </p:val>
                                        </p:tav>
                                      </p:tavLst>
                                    </p:anim>
                                    <p:anim calcmode="lin" valueType="num">
                                      <p:cBhvr additive="base">
                                        <p:cTn id="44" dur="10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1000" fill="hold"/>
                                        <p:tgtEl>
                                          <p:spTgt spid="38"/>
                                        </p:tgtEl>
                                        <p:attrNameLst>
                                          <p:attrName>ppt_x</p:attrName>
                                        </p:attrNameLst>
                                      </p:cBhvr>
                                      <p:tavLst>
                                        <p:tav tm="0">
                                          <p:val>
                                            <p:strVal val="1+#ppt_w/2"/>
                                          </p:val>
                                        </p:tav>
                                        <p:tav tm="100000">
                                          <p:val>
                                            <p:strVal val="#ppt_x"/>
                                          </p:val>
                                        </p:tav>
                                      </p:tavLst>
                                    </p:anim>
                                    <p:anim calcmode="lin" valueType="num">
                                      <p:cBhvr additive="base">
                                        <p:cTn id="48" dur="1000" fill="hold"/>
                                        <p:tgtEl>
                                          <p:spTgt spid="38"/>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275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000" fill="hold"/>
                                        <p:tgtEl>
                                          <p:spTgt spid="29"/>
                                        </p:tgtEl>
                                        <p:attrNameLst>
                                          <p:attrName>ppt_x</p:attrName>
                                        </p:attrNameLst>
                                      </p:cBhvr>
                                      <p:tavLst>
                                        <p:tav tm="0">
                                          <p:val>
                                            <p:strVal val="1+#ppt_w/2"/>
                                          </p:val>
                                        </p:tav>
                                        <p:tav tm="100000">
                                          <p:val>
                                            <p:strVal val="#ppt_x"/>
                                          </p:val>
                                        </p:tav>
                                      </p:tavLst>
                                    </p:anim>
                                    <p:anim calcmode="lin" valueType="num">
                                      <p:cBhvr additive="base">
                                        <p:cTn id="52" dur="10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45" presetClass="entr" presetSubtype="0" fill="hold" grpId="0" nodeType="afterEffect">
                                  <p:stCondLst>
                                    <p:cond delay="100"/>
                                  </p:stCondLst>
                                  <p:iterate type="lt">
                                    <p:tmPct val="15000"/>
                                  </p:iterate>
                                  <p:childTnLst>
                                    <p:set>
                                      <p:cBhvr>
                                        <p:cTn id="55" dur="1" fill="hold">
                                          <p:stCondLst>
                                            <p:cond delay="0"/>
                                          </p:stCondLst>
                                        </p:cTn>
                                        <p:tgtEl>
                                          <p:spTgt spid="44"/>
                                        </p:tgtEl>
                                        <p:attrNameLst>
                                          <p:attrName>style.visibility</p:attrName>
                                        </p:attrNameLst>
                                      </p:cBhvr>
                                      <p:to>
                                        <p:strVal val="visible"/>
                                      </p:to>
                                    </p:set>
                                    <p:animEffect transition="in" filter="fade">
                                      <p:cBhvr>
                                        <p:cTn id="56" dur="750"/>
                                        <p:tgtEl>
                                          <p:spTgt spid="44"/>
                                        </p:tgtEl>
                                      </p:cBhvr>
                                    </p:animEffect>
                                    <p:anim calcmode="lin" valueType="num">
                                      <p:cBhvr>
                                        <p:cTn id="57" dur="750" fill="hold"/>
                                        <p:tgtEl>
                                          <p:spTgt spid="44"/>
                                        </p:tgtEl>
                                        <p:attrNameLst>
                                          <p:attrName>ppt_w</p:attrName>
                                        </p:attrNameLst>
                                      </p:cBhvr>
                                      <p:tavLst>
                                        <p:tav tm="0" fmla="#ppt_w*sin(2.5*pi*$)">
                                          <p:val>
                                            <p:fltVal val="0"/>
                                          </p:val>
                                        </p:tav>
                                        <p:tav tm="100000">
                                          <p:val>
                                            <p:fltVal val="1"/>
                                          </p:val>
                                        </p:tav>
                                      </p:tavLst>
                                    </p:anim>
                                    <p:anim calcmode="lin" valueType="num">
                                      <p:cBhvr>
                                        <p:cTn id="58" dur="750" fill="hold"/>
                                        <p:tgtEl>
                                          <p:spTgt spid="44"/>
                                        </p:tgtEl>
                                        <p:attrNameLst>
                                          <p:attrName>ppt_h</p:attrName>
                                        </p:attrNameLst>
                                      </p:cBhvr>
                                      <p:tavLst>
                                        <p:tav tm="0">
                                          <p:val>
                                            <p:strVal val="#ppt_h"/>
                                          </p:val>
                                        </p:tav>
                                        <p:tav tm="100000">
                                          <p:val>
                                            <p:strVal val="#ppt_h"/>
                                          </p:val>
                                        </p:tav>
                                      </p:tavLst>
                                    </p:anim>
                                  </p:childTnLst>
                                </p:cTn>
                              </p:par>
                              <p:par>
                                <p:cTn id="59" presetID="6" presetClass="emph" presetSubtype="0" fill="hold" grpId="1" nodeType="withEffect">
                                  <p:stCondLst>
                                    <p:cond delay="0"/>
                                  </p:stCondLst>
                                  <p:iterate type="lt">
                                    <p:tmPct val="0"/>
                                  </p:iterate>
                                  <p:childTnLst>
                                    <p:animScale>
                                      <p:cBhvr>
                                        <p:cTn id="60" dur="100" fill="hold"/>
                                        <p:tgtEl>
                                          <p:spTgt spid="44"/>
                                        </p:tgtEl>
                                      </p:cBhvr>
                                      <p:by x="500000" y="500000"/>
                                    </p:animScale>
                                  </p:childTnLst>
                                </p:cTn>
                              </p:par>
                              <p:par>
                                <p:cTn id="61" presetID="6" presetClass="emph" presetSubtype="0" fill="hold" grpId="2" nodeType="withEffect">
                                  <p:stCondLst>
                                    <p:cond delay="100"/>
                                  </p:stCondLst>
                                  <p:iterate type="lt">
                                    <p:tmPct val="15000"/>
                                  </p:iterate>
                                  <p:childTnLst>
                                    <p:animScale>
                                      <p:cBhvr>
                                        <p:cTn id="62" dur="750" fill="hold"/>
                                        <p:tgtEl>
                                          <p:spTgt spid="44"/>
                                        </p:tgtEl>
                                      </p:cBhvr>
                                      <p:by x="20000" y="20000"/>
                                    </p:animScale>
                                  </p:childTnLst>
                                </p:cTn>
                              </p:par>
                            </p:childTnLst>
                          </p:cTn>
                        </p:par>
                        <p:par>
                          <p:cTn id="63" fill="hold">
                            <p:stCondLst>
                              <p:cond delay="5162"/>
                            </p:stCondLst>
                            <p:childTnLst>
                              <p:par>
                                <p:cTn id="64" presetID="10"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5" grpId="0" animBg="1"/>
      <p:bldP spid="36" grpId="0" animBg="1"/>
      <p:bldP spid="43" grpId="0" animBg="1"/>
      <p:bldP spid="44" grpId="0"/>
      <p:bldP spid="44" grpId="1"/>
      <p:bldP spid="44" grpId="2"/>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991"/>
            <a:ext cx="5597504" cy="6831010"/>
          </a:xfrm>
          <a:prstGeom prst="rect">
            <a:avLst/>
          </a:prstGeom>
        </p:spPr>
      </p:pic>
      <p:sp>
        <p:nvSpPr>
          <p:cNvPr id="5" name="文本框 4"/>
          <p:cNvSpPr txBox="1"/>
          <p:nvPr/>
        </p:nvSpPr>
        <p:spPr>
          <a:xfrm>
            <a:off x="6096000" y="1424213"/>
            <a:ext cx="1390124" cy="769441"/>
          </a:xfrm>
          <a:prstGeom prst="rect">
            <a:avLst/>
          </a:prstGeom>
          <a:noFill/>
        </p:spPr>
        <p:txBody>
          <a:bodyPr wrap="none" rtlCol="0">
            <a:spAutoFit/>
          </a:bodyPr>
          <a:lstStyle/>
          <a:p>
            <a:r>
              <a:rPr lang="zh-CN" altLang="en-US" sz="4400" spc="300">
                <a:solidFill>
                  <a:srgbClr val="2070A1"/>
                </a:solidFill>
                <a:cs typeface="+mn-ea"/>
                <a:sym typeface="+mn-lt"/>
              </a:rPr>
              <a:t>前言</a:t>
            </a:r>
          </a:p>
        </p:txBody>
      </p:sp>
      <p:sp>
        <p:nvSpPr>
          <p:cNvPr id="6" name="矩形 5"/>
          <p:cNvSpPr/>
          <p:nvPr/>
        </p:nvSpPr>
        <p:spPr>
          <a:xfrm>
            <a:off x="6096001" y="2636349"/>
            <a:ext cx="4535424" cy="2353310"/>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"合同节水管理"(Water Saving Management Contract)这一新的节水理论，创造性总结出"募集社会资本+集成先进适用节水技术+对目标项目进行节水技术改造+建立长效节水管理机制+分享节水效益"的新型市场化商业模式。其实质是募集资本，先期投入节水改造，用获得的节水效益支付节水改造全部成本，分享节水效益，实现多方共赢，实现可观的生态、经济、社会综合效益。</a:t>
            </a:r>
          </a:p>
        </p:txBody>
      </p:sp>
      <p:cxnSp>
        <p:nvCxnSpPr>
          <p:cNvPr id="9" name="直接连接符 8"/>
          <p:cNvCxnSpPr/>
          <p:nvPr/>
        </p:nvCxnSpPr>
        <p:spPr>
          <a:xfrm>
            <a:off x="6096000" y="2243328"/>
            <a:ext cx="2487168" cy="0"/>
          </a:xfrm>
          <a:prstGeom prst="line">
            <a:avLst/>
          </a:prstGeom>
          <a:ln w="25400">
            <a:solidFill>
              <a:srgbClr val="34B2E4"/>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rot="2700000">
            <a:off x="10787656" y="156231"/>
            <a:ext cx="754354" cy="754354"/>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10823156" y="563905"/>
            <a:ext cx="683354" cy="683354"/>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0854928" y="1231773"/>
            <a:ext cx="619809" cy="619809"/>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64" presetClass="path" presetSubtype="0" decel="100000" fill="hold" grpId="1" nodeType="withEffect">
                                  <p:stCondLst>
                                    <p:cond delay="0"/>
                                  </p:stCondLst>
                                  <p:childTnLst>
                                    <p:animMotion origin="layout" path="M 4.375E-6 -2.96296E-6 L 4.375E-6 -0.18472 " pathEditMode="relative" rAng="0" ptsTypes="AA">
                                      <p:cBhvr>
                                        <p:cTn id="13" dur="1250" spd="-100000" fill="hold"/>
                                        <p:tgtEl>
                                          <p:spTgt spid="10"/>
                                        </p:tgtEl>
                                        <p:attrNameLst>
                                          <p:attrName>ppt_x</p:attrName>
                                          <p:attrName>ppt_y</p:attrName>
                                        </p:attrNameLst>
                                      </p:cBhvr>
                                      <p:rCtr x="0" y="-9236"/>
                                    </p:animMotion>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64" presetClass="path" presetSubtype="0" decel="100000" fill="hold" nodeType="withEffect">
                                  <p:stCondLst>
                                    <p:cond delay="0"/>
                                  </p:stCondLst>
                                  <p:childTnLst>
                                    <p:animMotion origin="layout" path="M 4.375E-6 1.11111E-6 L 4.375E-6 -0.34468 " pathEditMode="relative" rAng="0" ptsTypes="AA">
                                      <p:cBhvr>
                                        <p:cTn id="18" dur="1500" spd="-100000" fill="hold"/>
                                        <p:tgtEl>
                                          <p:spTgt spid="11"/>
                                        </p:tgtEl>
                                        <p:attrNameLst>
                                          <p:attrName>ppt_x</p:attrName>
                                          <p:attrName>ppt_y</p:attrName>
                                        </p:attrNameLst>
                                      </p:cBhvr>
                                      <p:rCtr x="0" y="-17245"/>
                                    </p:animMotion>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64" presetClass="path" presetSubtype="0" decel="100000" fill="hold" nodeType="withEffect">
                                  <p:stCondLst>
                                    <p:cond delay="0"/>
                                  </p:stCondLst>
                                  <p:childTnLst>
                                    <p:animMotion origin="layout" path="M 4.375E-6 1.11111E-6 L 4.375E-6 -0.50417 " pathEditMode="relative" rAng="0" ptsTypes="AA">
                                      <p:cBhvr>
                                        <p:cTn id="23" dur="1750" spd="-100000" fill="hold"/>
                                        <p:tgtEl>
                                          <p:spTgt spid="14"/>
                                        </p:tgtEl>
                                        <p:attrNameLst>
                                          <p:attrName>ppt_x</p:attrName>
                                          <p:attrName>ppt_y</p:attrName>
                                        </p:attrNameLst>
                                      </p:cBhvr>
                                      <p:rCtr x="0" y="-25208"/>
                                    </p:animMotion>
                                  </p:childTnLst>
                                </p:cTn>
                              </p:par>
                            </p:childTnLst>
                          </p:cTn>
                        </p:par>
                        <p:par>
                          <p:cTn id="24" fill="hold">
                            <p:stCondLst>
                              <p:cond delay="2000"/>
                            </p:stCondLst>
                            <p:childTnLst>
                              <p:par>
                                <p:cTn id="25" presetID="45" presetClass="entr" presetSubtype="0" fill="hold" grpId="0" nodeType="afterEffect">
                                  <p:stCondLst>
                                    <p:cond delay="0"/>
                                  </p:stCondLst>
                                  <p:iterate type="lt">
                                    <p:tmPct val="20000"/>
                                  </p:iterate>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ppt_w</p:attrName>
                                        </p:attrNameLst>
                                      </p:cBhvr>
                                      <p:tavLst>
                                        <p:tav tm="0" fmla="#ppt_w*sin(2.5*pi*$)">
                                          <p:val>
                                            <p:fltVal val="0"/>
                                          </p:val>
                                        </p:tav>
                                        <p:tav tm="100000">
                                          <p:val>
                                            <p:fltVal val="1"/>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childTnLst>
                          </p:cTn>
                        </p:par>
                        <p:par>
                          <p:cTn id="30" fill="hold">
                            <p:stCondLst>
                              <p:cond delay="3349"/>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849"/>
                            </p:stCondLst>
                            <p:childTnLst>
                              <p:par>
                                <p:cTn id="35" presetID="22"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4588585" y="630648"/>
            <a:ext cx="2992807" cy="646331"/>
          </a:xfrm>
          <a:prstGeom prst="rect">
            <a:avLst/>
          </a:prstGeom>
          <a:noFill/>
        </p:spPr>
        <p:txBody>
          <a:bodyPr wrap="none" rtlCol="0">
            <a:spAutoFit/>
          </a:bodyPr>
          <a:lstStyle/>
          <a:p>
            <a:pPr algn="ctr"/>
            <a:r>
              <a:rPr lang="en-US" altLang="zh-CN" sz="3600" spc="600">
                <a:solidFill>
                  <a:srgbClr val="38424B"/>
                </a:solidFill>
                <a:cs typeface="+mn-ea"/>
                <a:sym typeface="+mn-lt"/>
              </a:rPr>
              <a:t> CONTENTS</a:t>
            </a:r>
            <a:endParaRPr lang="zh-CN" altLang="en-US" sz="3600" spc="600" dirty="0">
              <a:solidFill>
                <a:srgbClr val="38424B"/>
              </a:solidFill>
              <a:cs typeface="+mn-ea"/>
              <a:sym typeface="+mn-lt"/>
            </a:endParaRPr>
          </a:p>
        </p:txBody>
      </p:sp>
      <p:sp>
        <p:nvSpPr>
          <p:cNvPr id="122" name="矩形 121"/>
          <p:cNvSpPr>
            <a:spLocks noChangeAspect="1"/>
          </p:cNvSpPr>
          <p:nvPr/>
        </p:nvSpPr>
        <p:spPr>
          <a:xfrm>
            <a:off x="878803"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3" name="矩形 122"/>
          <p:cNvSpPr/>
          <p:nvPr/>
        </p:nvSpPr>
        <p:spPr>
          <a:xfrm>
            <a:off x="1068705" y="4070350"/>
            <a:ext cx="2195195" cy="1508105"/>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prstClr val="black">
                    <a:lumMod val="85000"/>
                    <a:lumOff val="15000"/>
                  </a:prstClr>
                </a:solidFill>
                <a:effectLst/>
                <a:uLnTx/>
                <a:uFillTx/>
                <a:cs typeface="+mn-ea"/>
                <a:sym typeface="+mn-lt"/>
              </a:rPr>
              <a:t>P</a:t>
            </a:r>
            <a:r>
              <a:rPr lang="en-US" altLang="zh-CN" sz="2000" kern="0" dirty="0" smtClean="0">
                <a:solidFill>
                  <a:prstClr val="black">
                    <a:lumMod val="85000"/>
                    <a:lumOff val="15000"/>
                  </a:prstClr>
                </a:solidFill>
                <a:cs typeface="+mn-ea"/>
                <a:sym typeface="+mn-lt"/>
              </a:rPr>
              <a:t>art o</a:t>
            </a:r>
            <a:r>
              <a:rPr kumimoji="0" lang="en-US" altLang="zh-CN" sz="2000" b="0" i="0" u="none" strike="noStrike" kern="0" cap="none" spc="0" normalizeH="0" baseline="0" noProof="0" dirty="0" smtClean="0">
                <a:ln>
                  <a:noFill/>
                </a:ln>
                <a:solidFill>
                  <a:prstClr val="black">
                    <a:lumMod val="85000"/>
                    <a:lumOff val="15000"/>
                  </a:prstClr>
                </a:solidFill>
                <a:effectLst/>
                <a:uLnTx/>
                <a:uFillTx/>
                <a:cs typeface="+mn-ea"/>
                <a:sym typeface="+mn-lt"/>
              </a:rPr>
              <a:t>ne</a:t>
            </a:r>
            <a:endPar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sz="2400" b="0" i="0" u="none" strike="noStrike" kern="0" cap="none" spc="0" normalizeH="0" baseline="0" noProof="0" dirty="0" smtClean="0">
                <a:ln>
                  <a:noFill/>
                </a:ln>
                <a:solidFill>
                  <a:prstClr val="black">
                    <a:lumMod val="65000"/>
                    <a:lumOff val="35000"/>
                  </a:prstClr>
                </a:solidFill>
                <a:effectLst/>
                <a:uLnTx/>
                <a:uFillTx/>
                <a:cs typeface="+mn-ea"/>
                <a:sym typeface="+mn-lt"/>
              </a:rPr>
              <a:t>合</a:t>
            </a:r>
            <a:r>
              <a:rPr kumimoji="0" lang="zh-CN" sz="2400" b="0" i="0" u="none" strike="noStrike" kern="0" cap="none" spc="0" normalizeH="0" baseline="0" noProof="0" dirty="0">
                <a:ln>
                  <a:noFill/>
                </a:ln>
                <a:solidFill>
                  <a:prstClr val="black">
                    <a:lumMod val="65000"/>
                    <a:lumOff val="35000"/>
                  </a:prstClr>
                </a:solidFill>
                <a:effectLst/>
                <a:uLnTx/>
                <a:uFillTx/>
                <a:cs typeface="+mn-ea"/>
                <a:sym typeface="+mn-lt"/>
              </a:rPr>
              <a:t>同</a:t>
            </a:r>
            <a:r>
              <a:rPr kumimoji="0" lang="zh-CN" sz="2400" b="0" i="0" u="none" strike="noStrike" kern="0" cap="none" spc="0" normalizeH="0" baseline="0" noProof="0" dirty="0" smtClean="0">
                <a:ln>
                  <a:noFill/>
                </a:ln>
                <a:solidFill>
                  <a:prstClr val="black">
                    <a:lumMod val="65000"/>
                    <a:lumOff val="35000"/>
                  </a:prstClr>
                </a:solidFill>
                <a:effectLst/>
                <a:uLnTx/>
                <a:uFillTx/>
                <a:cs typeface="+mn-ea"/>
                <a:sym typeface="+mn-lt"/>
              </a:rPr>
              <a:t>节水</a:t>
            </a:r>
            <a:r>
              <a:rPr kumimoji="0" lang="zh-CN" altLang="en-US" sz="2400" b="0" i="0" u="none" strike="noStrike" kern="0" cap="none" spc="0" normalizeH="0" baseline="0" noProof="0" dirty="0" smtClean="0">
                <a:ln>
                  <a:noFill/>
                </a:ln>
                <a:solidFill>
                  <a:prstClr val="black">
                    <a:lumMod val="65000"/>
                    <a:lumOff val="35000"/>
                  </a:prstClr>
                </a:solidFill>
                <a:effectLst/>
                <a:uLnTx/>
                <a:uFillTx/>
                <a:cs typeface="+mn-ea"/>
                <a:sym typeface="+mn-lt"/>
              </a:rPr>
              <a:t>的</a:t>
            </a:r>
            <a:endParaRPr kumimoji="0" lang="zh-CN" sz="2400" b="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sz="2400" b="0" i="0" u="none" strike="noStrike" kern="0" cap="none" spc="0" normalizeH="0" baseline="0" noProof="0" dirty="0" smtClean="0">
                <a:ln>
                  <a:noFill/>
                </a:ln>
                <a:solidFill>
                  <a:prstClr val="black">
                    <a:lumMod val="65000"/>
                    <a:lumOff val="35000"/>
                  </a:prstClr>
                </a:solidFill>
                <a:effectLst/>
                <a:uLnTx/>
                <a:uFillTx/>
                <a:cs typeface="+mn-ea"/>
                <a:sym typeface="+mn-lt"/>
              </a:rPr>
              <a:t>意义</a:t>
            </a:r>
            <a:endParaRPr kumimoji="0" lang="zh-CN" sz="24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25" name="矩形 124"/>
          <p:cNvSpPr>
            <a:spLocks noChangeAspect="1"/>
          </p:cNvSpPr>
          <p:nvPr/>
        </p:nvSpPr>
        <p:spPr>
          <a:xfrm>
            <a:off x="3572755"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6" name="矩形 125"/>
          <p:cNvSpPr/>
          <p:nvPr/>
        </p:nvSpPr>
        <p:spPr>
          <a:xfrm>
            <a:off x="3762555" y="4070151"/>
            <a:ext cx="2004571" cy="1508105"/>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prstClr val="black">
                    <a:lumMod val="85000"/>
                    <a:lumOff val="15000"/>
                  </a:prstClr>
                </a:solidFill>
                <a:effectLst/>
                <a:uLnTx/>
                <a:uFillTx/>
                <a:cs typeface="+mn-ea"/>
                <a:sym typeface="+mn-lt"/>
              </a:rPr>
              <a:t>Part </a:t>
            </a: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Two</a:t>
            </a:r>
          </a:p>
          <a:p>
            <a:pPr marL="0" marR="0" lvl="0" indent="0" algn="ctr" defTabSz="914400" eaLnBrk="1" fontAlgn="auto" latinLnBrk="0" hangingPunct="1">
              <a:lnSpc>
                <a:spcPct val="150000"/>
              </a:lnSpc>
              <a:spcBef>
                <a:spcPts val="0"/>
              </a:spcBef>
              <a:spcAft>
                <a:spcPts val="0"/>
              </a:spcAft>
              <a:buClrTx/>
              <a:buSzTx/>
              <a:buFontTx/>
              <a:buNone/>
              <a:defRPr/>
            </a:pPr>
            <a:r>
              <a:rPr kumimoji="0" lang="zh-CN" sz="2400" b="0" i="0" u="none" strike="noStrike" kern="0" cap="none" spc="0" normalizeH="0" baseline="0" noProof="0" dirty="0" smtClean="0">
                <a:ln>
                  <a:noFill/>
                </a:ln>
                <a:solidFill>
                  <a:prstClr val="black">
                    <a:lumMod val="65000"/>
                    <a:lumOff val="35000"/>
                  </a:prstClr>
                </a:solidFill>
                <a:effectLst/>
                <a:uLnTx/>
                <a:uFillTx/>
                <a:cs typeface="+mn-ea"/>
                <a:sym typeface="+mn-lt"/>
              </a:rPr>
              <a:t>目</a:t>
            </a:r>
            <a:r>
              <a:rPr kumimoji="0" lang="zh-CN" sz="2400" b="0" i="0" u="none" strike="noStrike" kern="0" cap="none" spc="0" normalizeH="0" baseline="0" noProof="0" dirty="0">
                <a:ln>
                  <a:noFill/>
                </a:ln>
                <a:solidFill>
                  <a:prstClr val="black">
                    <a:lumMod val="65000"/>
                    <a:lumOff val="35000"/>
                  </a:prstClr>
                </a:solidFill>
                <a:effectLst/>
                <a:uLnTx/>
                <a:uFillTx/>
                <a:cs typeface="+mn-ea"/>
                <a:sym typeface="+mn-lt"/>
              </a:rPr>
              <a:t>前用水痛点</a:t>
            </a:r>
          </a:p>
        </p:txBody>
      </p:sp>
      <p:sp>
        <p:nvSpPr>
          <p:cNvPr id="128" name="矩形 127"/>
          <p:cNvSpPr>
            <a:spLocks noChangeAspect="1"/>
          </p:cNvSpPr>
          <p:nvPr/>
        </p:nvSpPr>
        <p:spPr>
          <a:xfrm>
            <a:off x="6266706"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29" name="矩形 128"/>
          <p:cNvSpPr/>
          <p:nvPr/>
        </p:nvSpPr>
        <p:spPr>
          <a:xfrm>
            <a:off x="6456506" y="4070151"/>
            <a:ext cx="2004571" cy="1506855"/>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prstClr val="black">
                    <a:lumMod val="85000"/>
                    <a:lumOff val="15000"/>
                  </a:prstClr>
                </a:solidFill>
                <a:effectLst/>
                <a:uLnTx/>
                <a:uFillTx/>
                <a:cs typeface="+mn-ea"/>
                <a:sym typeface="+mn-lt"/>
              </a:rPr>
              <a:t>Part </a:t>
            </a: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Three</a:t>
            </a:r>
          </a:p>
          <a:p>
            <a:pPr marL="0" marR="0" lvl="0" indent="0" algn="ctr" defTabSz="914400" eaLnBrk="1" fontAlgn="auto" latinLnBrk="0" hangingPunct="1">
              <a:lnSpc>
                <a:spcPct val="150000"/>
              </a:lnSpc>
              <a:spcBef>
                <a:spcPts val="0"/>
              </a:spcBef>
              <a:spcAft>
                <a:spcPts val="0"/>
              </a:spcAft>
              <a:buClrTx/>
              <a:buSzTx/>
              <a:buFontTx/>
              <a:buNone/>
              <a:defRPr/>
            </a:pPr>
            <a:r>
              <a:rPr kumimoji="0" lang="zh-CN" sz="2400" b="0" i="0" u="none" strike="noStrike" kern="0" cap="none" spc="0" normalizeH="0" baseline="0" noProof="0" dirty="0">
                <a:ln>
                  <a:noFill/>
                </a:ln>
                <a:solidFill>
                  <a:prstClr val="black">
                    <a:lumMod val="65000"/>
                    <a:lumOff val="35000"/>
                  </a:prstClr>
                </a:solidFill>
                <a:effectLst/>
                <a:uLnTx/>
                <a:uFillTx/>
                <a:cs typeface="+mn-ea"/>
                <a:sym typeface="+mn-lt"/>
              </a:rPr>
              <a:t>合同节水实施步骤</a:t>
            </a:r>
          </a:p>
        </p:txBody>
      </p:sp>
      <p:sp>
        <p:nvSpPr>
          <p:cNvPr id="131" name="矩形 130"/>
          <p:cNvSpPr>
            <a:spLocks noChangeAspect="1"/>
          </p:cNvSpPr>
          <p:nvPr/>
        </p:nvSpPr>
        <p:spPr>
          <a:xfrm>
            <a:off x="8960655" y="3573250"/>
            <a:ext cx="2384174" cy="2206488"/>
          </a:xfrm>
          <a:prstGeom prst="rect">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2" name="矩形 131"/>
          <p:cNvSpPr/>
          <p:nvPr/>
        </p:nvSpPr>
        <p:spPr>
          <a:xfrm>
            <a:off x="9150455" y="4070151"/>
            <a:ext cx="2004571" cy="954107"/>
          </a:xfrm>
          <a:prstGeom prst="rect">
            <a:avLst/>
          </a:prstGeom>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prstClr val="black">
                    <a:lumMod val="85000"/>
                    <a:lumOff val="15000"/>
                  </a:prstClr>
                </a:solidFill>
                <a:effectLst/>
                <a:uLnTx/>
                <a:uFillTx/>
                <a:cs typeface="+mn-ea"/>
                <a:sym typeface="+mn-lt"/>
              </a:rPr>
              <a:t>Part </a:t>
            </a:r>
            <a:r>
              <a:rPr kumimoji="0" lang="en-US" altLang="zh-CN" sz="2000" b="0" i="0" u="none" strike="noStrike" kern="0" cap="none" spc="0" normalizeH="0" baseline="0" noProof="0" dirty="0">
                <a:ln>
                  <a:noFill/>
                </a:ln>
                <a:solidFill>
                  <a:prstClr val="black">
                    <a:lumMod val="85000"/>
                    <a:lumOff val="15000"/>
                  </a:prstClr>
                </a:solidFill>
                <a:effectLst/>
                <a:uLnTx/>
                <a:uFillTx/>
                <a:cs typeface="+mn-ea"/>
                <a:sym typeface="+mn-lt"/>
              </a:rPr>
              <a:t>Four</a:t>
            </a:r>
          </a:p>
          <a:p>
            <a:pPr marL="0" marR="0" lvl="0" indent="0" algn="ctr" defTabSz="914400" eaLnBrk="1" fontAlgn="auto" latinLnBrk="0" hangingPunct="1">
              <a:lnSpc>
                <a:spcPct val="150000"/>
              </a:lnSpc>
              <a:spcBef>
                <a:spcPts val="0"/>
              </a:spcBef>
              <a:spcAft>
                <a:spcPts val="0"/>
              </a:spcAft>
              <a:buClrTx/>
              <a:buSzTx/>
              <a:buFontTx/>
              <a:buNone/>
              <a:defRPr/>
            </a:pPr>
            <a:r>
              <a:rPr kumimoji="0" lang="zh-CN" sz="2400" b="0" i="0" u="none" strike="noStrike" kern="0" cap="none" spc="0" normalizeH="0" baseline="0" noProof="0" dirty="0">
                <a:ln>
                  <a:noFill/>
                </a:ln>
                <a:solidFill>
                  <a:prstClr val="black">
                    <a:lumMod val="65000"/>
                    <a:lumOff val="35000"/>
                  </a:prstClr>
                </a:solidFill>
                <a:effectLst/>
                <a:uLnTx/>
                <a:uFillTx/>
                <a:cs typeface="+mn-ea"/>
                <a:sym typeface="+mn-lt"/>
              </a:rPr>
              <a:t>效益分享</a:t>
            </a:r>
          </a:p>
        </p:txBody>
      </p:sp>
      <p:grpSp>
        <p:nvGrpSpPr>
          <p:cNvPr id="133" name="组合 132"/>
          <p:cNvGrpSpPr/>
          <p:nvPr/>
        </p:nvGrpSpPr>
        <p:grpSpPr>
          <a:xfrm>
            <a:off x="5708155" y="392858"/>
            <a:ext cx="775690" cy="104044"/>
            <a:chOff x="5717840" y="404929"/>
            <a:chExt cx="775690" cy="104044"/>
          </a:xfrm>
        </p:grpSpPr>
        <p:sp>
          <p:nvSpPr>
            <p:cNvPr id="134" name="椭圆 133"/>
            <p:cNvSpPr>
              <a:spLocks noChangeAspect="1"/>
            </p:cNvSpPr>
            <p:nvPr/>
          </p:nvSpPr>
          <p:spPr>
            <a:xfrm>
              <a:off x="5717840" y="404930"/>
              <a:ext cx="104060" cy="104043"/>
            </a:xfrm>
            <a:prstGeom prst="ellipse">
              <a:avLst/>
            </a:prstGeom>
            <a:solidFill>
              <a:srgbClr val="F993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5" name="椭圆 134"/>
            <p:cNvSpPr>
              <a:spLocks noChangeAspect="1"/>
            </p:cNvSpPr>
            <p:nvPr/>
          </p:nvSpPr>
          <p:spPr>
            <a:xfrm>
              <a:off x="5852166" y="404930"/>
              <a:ext cx="104060" cy="104043"/>
            </a:xfrm>
            <a:prstGeom prst="ellipse">
              <a:avLst/>
            </a:prstGeom>
            <a:solidFill>
              <a:srgbClr val="E149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6" name="椭圆 135"/>
            <p:cNvSpPr>
              <a:spLocks noChangeAspect="1"/>
            </p:cNvSpPr>
            <p:nvPr/>
          </p:nvSpPr>
          <p:spPr>
            <a:xfrm>
              <a:off x="5986492" y="404930"/>
              <a:ext cx="104060" cy="104043"/>
            </a:xfrm>
            <a:prstGeom prst="ellipse">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7" name="椭圆 136"/>
            <p:cNvSpPr>
              <a:spLocks noChangeAspect="1"/>
            </p:cNvSpPr>
            <p:nvPr/>
          </p:nvSpPr>
          <p:spPr>
            <a:xfrm>
              <a:off x="6120818" y="404930"/>
              <a:ext cx="104060" cy="104043"/>
            </a:xfrm>
            <a:prstGeom prst="ellipse">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8" name="椭圆 137"/>
            <p:cNvSpPr>
              <a:spLocks noChangeAspect="1"/>
            </p:cNvSpPr>
            <p:nvPr/>
          </p:nvSpPr>
          <p:spPr>
            <a:xfrm>
              <a:off x="6255144" y="404929"/>
              <a:ext cx="104060" cy="104043"/>
            </a:xfrm>
            <a:prstGeom prst="ellipse">
              <a:avLst/>
            </a:prstGeom>
            <a:solidFill>
              <a:srgbClr val="34B2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39" name="椭圆 138"/>
            <p:cNvSpPr>
              <a:spLocks noChangeAspect="1"/>
            </p:cNvSpPr>
            <p:nvPr/>
          </p:nvSpPr>
          <p:spPr>
            <a:xfrm>
              <a:off x="6389470" y="404929"/>
              <a:ext cx="104060" cy="104043"/>
            </a:xfrm>
            <a:prstGeom prst="ellipse">
              <a:avLst/>
            </a:prstGeom>
            <a:solidFill>
              <a:srgbClr val="2CC6D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74" name="矩形 73"/>
          <p:cNvSpPr>
            <a:spLocks noChangeAspect="1"/>
          </p:cNvSpPr>
          <p:nvPr/>
        </p:nvSpPr>
        <p:spPr>
          <a:xfrm>
            <a:off x="6266705" y="2025631"/>
            <a:ext cx="2384174" cy="1572334"/>
          </a:xfrm>
          <a:prstGeom prst="rect">
            <a:avLst/>
          </a:prstGeom>
          <a:solidFill>
            <a:srgbClr val="A631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a:ln>
                  <a:noFill/>
                </a:ln>
                <a:solidFill>
                  <a:prstClr val="white"/>
                </a:solidFill>
                <a:effectLst/>
                <a:uLnTx/>
                <a:uFillTx/>
                <a:cs typeface="+mn-ea"/>
                <a:sym typeface="+mn-lt"/>
              </a:rPr>
              <a:t>03</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
        <p:nvSpPr>
          <p:cNvPr id="84" name="矩形 83"/>
          <p:cNvSpPr>
            <a:spLocks noChangeAspect="1"/>
          </p:cNvSpPr>
          <p:nvPr/>
        </p:nvSpPr>
        <p:spPr>
          <a:xfrm>
            <a:off x="878802" y="2025631"/>
            <a:ext cx="2384174" cy="1572334"/>
          </a:xfrm>
          <a:prstGeom prst="rect">
            <a:avLst/>
          </a:prstGeom>
          <a:solidFill>
            <a:srgbClr val="F9930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a:ln>
                  <a:noFill/>
                </a:ln>
                <a:solidFill>
                  <a:prstClr val="white"/>
                </a:solidFill>
                <a:effectLst/>
                <a:uLnTx/>
                <a:uFillTx/>
                <a:cs typeface="+mn-ea"/>
                <a:sym typeface="+mn-lt"/>
              </a:rPr>
              <a:t>01</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
        <p:nvSpPr>
          <p:cNvPr id="97" name="矩形 96"/>
          <p:cNvSpPr>
            <a:spLocks noChangeAspect="1"/>
          </p:cNvSpPr>
          <p:nvPr/>
        </p:nvSpPr>
        <p:spPr>
          <a:xfrm>
            <a:off x="3572754" y="2025631"/>
            <a:ext cx="2384174" cy="1572334"/>
          </a:xfrm>
          <a:prstGeom prst="rect">
            <a:avLst/>
          </a:prstGeom>
          <a:solidFill>
            <a:srgbClr val="E1495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a:ln>
                  <a:noFill/>
                </a:ln>
                <a:solidFill>
                  <a:prstClr val="white"/>
                </a:solidFill>
                <a:effectLst/>
                <a:uLnTx/>
                <a:uFillTx/>
                <a:cs typeface="+mn-ea"/>
                <a:sym typeface="+mn-lt"/>
              </a:rPr>
              <a:t>02</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
        <p:nvSpPr>
          <p:cNvPr id="111" name="矩形 110"/>
          <p:cNvSpPr>
            <a:spLocks noChangeAspect="1"/>
          </p:cNvSpPr>
          <p:nvPr/>
        </p:nvSpPr>
        <p:spPr>
          <a:xfrm>
            <a:off x="8960654" y="2025631"/>
            <a:ext cx="2384174" cy="1572334"/>
          </a:xfrm>
          <a:prstGeom prst="rect">
            <a:avLst/>
          </a:prstGeom>
          <a:solidFill>
            <a:srgbClr val="207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a:ln>
                  <a:noFill/>
                </a:ln>
                <a:solidFill>
                  <a:prstClr val="white"/>
                </a:solidFill>
                <a:effectLst/>
                <a:uLnTx/>
                <a:uFillTx/>
                <a:cs typeface="+mn-ea"/>
                <a:sym typeface="+mn-lt"/>
              </a:rPr>
              <a:t>04</a:t>
            </a:r>
            <a:endParaRPr kumimoji="0" lang="zh-CN" altLang="en-US" sz="5400" b="0" i="0" u="none" strike="noStrike" kern="0" cap="none" spc="0" normalizeH="0" baseline="0" noProof="0">
              <a:ln>
                <a:noFill/>
              </a:ln>
              <a:solidFill>
                <a:prstClr val="white"/>
              </a:solidFill>
              <a:effectLst/>
              <a:uLnTx/>
              <a:uFillTx/>
              <a:cs typeface="+mn-ea"/>
              <a:sym typeface="+mn-l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outVertical)">
                                      <p:cBhvr>
                                        <p:cTn id="7" dur="500"/>
                                        <p:tgtEl>
                                          <p:spTgt spid="133"/>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20000"/>
                                  </p:iterate>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anim calcmode="lin" valueType="num">
                                      <p:cBhvr>
                                        <p:cTn id="12" dur="500" fill="hold"/>
                                        <p:tgtEl>
                                          <p:spTgt spid="71"/>
                                        </p:tgtEl>
                                        <p:attrNameLst>
                                          <p:attrName>ppt_w</p:attrName>
                                        </p:attrNameLst>
                                      </p:cBhvr>
                                      <p:tavLst>
                                        <p:tav tm="0" fmla="#ppt_w*sin(2.5*pi*$)">
                                          <p:val>
                                            <p:fltVal val="0"/>
                                          </p:val>
                                        </p:tav>
                                        <p:tav tm="100000">
                                          <p:val>
                                            <p:fltVal val="1"/>
                                          </p:val>
                                        </p:tav>
                                      </p:tavLst>
                                    </p:anim>
                                    <p:anim calcmode="lin" valueType="num">
                                      <p:cBhvr>
                                        <p:cTn id="13" dur="500" fill="hold"/>
                                        <p:tgtEl>
                                          <p:spTgt spid="71"/>
                                        </p:tgtEl>
                                        <p:attrNameLst>
                                          <p:attrName>ppt_h</p:attrName>
                                        </p:attrNameLst>
                                      </p:cBhvr>
                                      <p:tavLst>
                                        <p:tav tm="0">
                                          <p:val>
                                            <p:strVal val="#ppt_h"/>
                                          </p:val>
                                        </p:tav>
                                        <p:tav tm="100000">
                                          <p:val>
                                            <p:strVal val="#ppt_h"/>
                                          </p:val>
                                        </p:tav>
                                      </p:tavLst>
                                    </p:anim>
                                  </p:childTnLst>
                                </p:cTn>
                              </p:par>
                            </p:childTnLst>
                          </p:cTn>
                        </p:par>
                        <p:par>
                          <p:cTn id="14" fill="hold">
                            <p:stCondLst>
                              <p:cond delay="1799"/>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par>
                                <p:cTn id="18" presetID="64" presetClass="path" presetSubtype="0" decel="100000" fill="hold" grpId="1" nodeType="withEffect">
                                  <p:stCondLst>
                                    <p:cond delay="0"/>
                                  </p:stCondLst>
                                  <p:childTnLst>
                                    <p:animMotion origin="layout" path="M 4.375E-6 -2.96296E-6 L 4.375E-6 -0.18472 " pathEditMode="relative" rAng="0" ptsTypes="AA">
                                      <p:cBhvr>
                                        <p:cTn id="19" dur="1250" spd="-100000" fill="hold"/>
                                        <p:tgtEl>
                                          <p:spTgt spid="84"/>
                                        </p:tgtEl>
                                        <p:attrNameLst>
                                          <p:attrName>ppt_x</p:attrName>
                                          <p:attrName>ppt_y</p:attrName>
                                        </p:attrNameLst>
                                      </p:cBhvr>
                                      <p:rCtr x="0" y="-9236"/>
                                    </p:animMotion>
                                  </p:childTnLst>
                                </p:cTn>
                              </p:par>
                              <p:par>
                                <p:cTn id="20" presetID="10" presetClass="entr" presetSubtype="0"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1000"/>
                                        <p:tgtEl>
                                          <p:spTgt spid="122"/>
                                        </p:tgtEl>
                                      </p:cBhvr>
                                    </p:animEffect>
                                  </p:childTnLst>
                                </p:cTn>
                              </p:par>
                              <p:par>
                                <p:cTn id="23" presetID="64" presetClass="path" presetSubtype="0" decel="100000" fill="hold" grpId="1" nodeType="withEffect">
                                  <p:stCondLst>
                                    <p:cond delay="0"/>
                                  </p:stCondLst>
                                  <p:childTnLst>
                                    <p:animMotion origin="layout" path="M 4.375E-6 1.11111E-6 L 4.375E-6 -0.34468 " pathEditMode="relative" rAng="0" ptsTypes="AA">
                                      <p:cBhvr>
                                        <p:cTn id="24" dur="1500" spd="-100000" fill="hold"/>
                                        <p:tgtEl>
                                          <p:spTgt spid="122"/>
                                        </p:tgtEl>
                                        <p:attrNameLst>
                                          <p:attrName>ppt_x</p:attrName>
                                          <p:attrName>ppt_y</p:attrName>
                                        </p:attrNameLst>
                                      </p:cBhvr>
                                      <p:rCtr x="0" y="-17245"/>
                                    </p:animMotion>
                                  </p:childTnLst>
                                </p:cTn>
                              </p:par>
                              <p:par>
                                <p:cTn id="25" presetID="10"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1000"/>
                                        <p:tgtEl>
                                          <p:spTgt spid="123"/>
                                        </p:tgtEl>
                                      </p:cBhvr>
                                    </p:animEffect>
                                  </p:childTnLst>
                                </p:cTn>
                              </p:par>
                              <p:par>
                                <p:cTn id="28" presetID="64" presetClass="path" presetSubtype="0" decel="100000" fill="hold" grpId="1" nodeType="withEffect">
                                  <p:stCondLst>
                                    <p:cond delay="0"/>
                                  </p:stCondLst>
                                  <p:childTnLst>
                                    <p:animMotion origin="layout" path="M 4.375E-6 1.11111E-6 L 4.375E-6 -0.50417 " pathEditMode="relative" rAng="0" ptsTypes="AA">
                                      <p:cBhvr>
                                        <p:cTn id="29" dur="1750" spd="-100000" fill="hold"/>
                                        <p:tgtEl>
                                          <p:spTgt spid="123"/>
                                        </p:tgtEl>
                                        <p:attrNameLst>
                                          <p:attrName>ppt_x</p:attrName>
                                          <p:attrName>ppt_y</p:attrName>
                                        </p:attrNameLst>
                                      </p:cBhvr>
                                      <p:rCtr x="0" y="-25208"/>
                                    </p:animMotion>
                                  </p:childTnLst>
                                </p:cTn>
                              </p:par>
                            </p:childTnLst>
                          </p:cTn>
                        </p:par>
                        <p:par>
                          <p:cTn id="30" fill="hold">
                            <p:stCondLst>
                              <p:cond delay="2799"/>
                            </p:stCondLst>
                            <p:childTnLst>
                              <p:par>
                                <p:cTn id="31" presetID="10" presetClass="entr" presetSubtype="0" fill="hold" grpId="0"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childTnLst>
                                </p:cTn>
                              </p:par>
                              <p:par>
                                <p:cTn id="34" presetID="64" presetClass="path" presetSubtype="0" decel="100000" fill="hold" grpId="1" nodeType="withEffect">
                                  <p:stCondLst>
                                    <p:cond delay="0"/>
                                  </p:stCondLst>
                                  <p:childTnLst>
                                    <p:animMotion origin="layout" path="M 4.375E-6 -2.96296E-6 L 4.375E-6 -0.18472 " pathEditMode="relative" rAng="0" ptsTypes="AA">
                                      <p:cBhvr>
                                        <p:cTn id="35" dur="1250" spd="-100000" fill="hold"/>
                                        <p:tgtEl>
                                          <p:spTgt spid="97"/>
                                        </p:tgtEl>
                                        <p:attrNameLst>
                                          <p:attrName>ppt_x</p:attrName>
                                          <p:attrName>ppt_y</p:attrName>
                                        </p:attrNameLst>
                                      </p:cBhvr>
                                      <p:rCtr x="0" y="-9236"/>
                                    </p:animMotion>
                                  </p:childTnLst>
                                </p:cTn>
                              </p:par>
                              <p:par>
                                <p:cTn id="36" presetID="10" presetClass="entr" presetSubtype="0" fill="hold" grpId="0"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1000"/>
                                        <p:tgtEl>
                                          <p:spTgt spid="125"/>
                                        </p:tgtEl>
                                      </p:cBhvr>
                                    </p:animEffect>
                                  </p:childTnLst>
                                </p:cTn>
                              </p:par>
                              <p:par>
                                <p:cTn id="39" presetID="64" presetClass="path" presetSubtype="0" decel="100000" fill="hold" grpId="1" nodeType="withEffect">
                                  <p:stCondLst>
                                    <p:cond delay="0"/>
                                  </p:stCondLst>
                                  <p:childTnLst>
                                    <p:animMotion origin="layout" path="M 4.375E-6 1.11111E-6 L 4.375E-6 -0.34468 " pathEditMode="relative" rAng="0" ptsTypes="AA">
                                      <p:cBhvr>
                                        <p:cTn id="40" dur="1500" spd="-100000" fill="hold"/>
                                        <p:tgtEl>
                                          <p:spTgt spid="125"/>
                                        </p:tgtEl>
                                        <p:attrNameLst>
                                          <p:attrName>ppt_x</p:attrName>
                                          <p:attrName>ppt_y</p:attrName>
                                        </p:attrNameLst>
                                      </p:cBhvr>
                                      <p:rCtr x="0" y="-17245"/>
                                    </p:animMotion>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1000"/>
                                        <p:tgtEl>
                                          <p:spTgt spid="126"/>
                                        </p:tgtEl>
                                      </p:cBhvr>
                                    </p:animEffect>
                                  </p:childTnLst>
                                </p:cTn>
                              </p:par>
                              <p:par>
                                <p:cTn id="44" presetID="64" presetClass="path" presetSubtype="0" decel="100000" fill="hold" grpId="1" nodeType="withEffect">
                                  <p:stCondLst>
                                    <p:cond delay="0"/>
                                  </p:stCondLst>
                                  <p:childTnLst>
                                    <p:animMotion origin="layout" path="M 4.375E-6 1.11111E-6 L 4.375E-6 -0.50417 " pathEditMode="relative" rAng="0" ptsTypes="AA">
                                      <p:cBhvr>
                                        <p:cTn id="45" dur="1750" spd="-100000" fill="hold"/>
                                        <p:tgtEl>
                                          <p:spTgt spid="126"/>
                                        </p:tgtEl>
                                        <p:attrNameLst>
                                          <p:attrName>ppt_x</p:attrName>
                                          <p:attrName>ppt_y</p:attrName>
                                        </p:attrNameLst>
                                      </p:cBhvr>
                                      <p:rCtr x="0" y="-25208"/>
                                    </p:animMotion>
                                  </p:childTnLst>
                                </p:cTn>
                              </p:par>
                            </p:childTnLst>
                          </p:cTn>
                        </p:par>
                        <p:par>
                          <p:cTn id="46" fill="hold">
                            <p:stCondLst>
                              <p:cond delay="3799"/>
                            </p:stCondLst>
                            <p:childTnLst>
                              <p:par>
                                <p:cTn id="47" presetID="10" presetClass="entr" presetSubtype="0"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childTnLst>
                                </p:cTn>
                              </p:par>
                              <p:par>
                                <p:cTn id="50" presetID="64" presetClass="path" presetSubtype="0" decel="100000" fill="hold" grpId="1" nodeType="withEffect">
                                  <p:stCondLst>
                                    <p:cond delay="0"/>
                                  </p:stCondLst>
                                  <p:childTnLst>
                                    <p:animMotion origin="layout" path="M 4.375E-6 -2.96296E-6 L 4.375E-6 -0.18472 " pathEditMode="relative" rAng="0" ptsTypes="AA">
                                      <p:cBhvr>
                                        <p:cTn id="51" dur="1250" spd="-100000" fill="hold"/>
                                        <p:tgtEl>
                                          <p:spTgt spid="74"/>
                                        </p:tgtEl>
                                        <p:attrNameLst>
                                          <p:attrName>ppt_x</p:attrName>
                                          <p:attrName>ppt_y</p:attrName>
                                        </p:attrNameLst>
                                      </p:cBhvr>
                                      <p:rCtr x="0" y="-9236"/>
                                    </p:animMotion>
                                  </p:childTnLst>
                                </p:cTn>
                              </p:par>
                              <p:par>
                                <p:cTn id="52" presetID="10" presetClass="entr" presetSubtype="0" fill="hold" grpId="0" nodeType="withEffect">
                                  <p:stCondLst>
                                    <p:cond delay="0"/>
                                  </p:stCondLst>
                                  <p:childTnLst>
                                    <p:set>
                                      <p:cBhvr>
                                        <p:cTn id="53" dur="1" fill="hold">
                                          <p:stCondLst>
                                            <p:cond delay="0"/>
                                          </p:stCondLst>
                                        </p:cTn>
                                        <p:tgtEl>
                                          <p:spTgt spid="128"/>
                                        </p:tgtEl>
                                        <p:attrNameLst>
                                          <p:attrName>style.visibility</p:attrName>
                                        </p:attrNameLst>
                                      </p:cBhvr>
                                      <p:to>
                                        <p:strVal val="visible"/>
                                      </p:to>
                                    </p:set>
                                    <p:animEffect transition="in" filter="fade">
                                      <p:cBhvr>
                                        <p:cTn id="54" dur="1000"/>
                                        <p:tgtEl>
                                          <p:spTgt spid="128"/>
                                        </p:tgtEl>
                                      </p:cBhvr>
                                    </p:animEffect>
                                  </p:childTnLst>
                                </p:cTn>
                              </p:par>
                              <p:par>
                                <p:cTn id="55" presetID="64" presetClass="path" presetSubtype="0" decel="100000" fill="hold" grpId="1" nodeType="withEffect">
                                  <p:stCondLst>
                                    <p:cond delay="0"/>
                                  </p:stCondLst>
                                  <p:childTnLst>
                                    <p:animMotion origin="layout" path="M 4.375E-6 1.11111E-6 L 4.375E-6 -0.34468 " pathEditMode="relative" rAng="0" ptsTypes="AA">
                                      <p:cBhvr>
                                        <p:cTn id="56" dur="1500" spd="-100000" fill="hold"/>
                                        <p:tgtEl>
                                          <p:spTgt spid="128"/>
                                        </p:tgtEl>
                                        <p:attrNameLst>
                                          <p:attrName>ppt_x</p:attrName>
                                          <p:attrName>ppt_y</p:attrName>
                                        </p:attrNameLst>
                                      </p:cBhvr>
                                      <p:rCtr x="0" y="-17245"/>
                                    </p:animMotion>
                                  </p:childTnLst>
                                </p:cTn>
                              </p:par>
                              <p:par>
                                <p:cTn id="57" presetID="10" presetClass="entr" presetSubtype="0"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1000"/>
                                        <p:tgtEl>
                                          <p:spTgt spid="129"/>
                                        </p:tgtEl>
                                      </p:cBhvr>
                                    </p:animEffect>
                                  </p:childTnLst>
                                </p:cTn>
                              </p:par>
                              <p:par>
                                <p:cTn id="60" presetID="64" presetClass="path" presetSubtype="0" decel="100000" fill="hold" grpId="1" nodeType="withEffect">
                                  <p:stCondLst>
                                    <p:cond delay="0"/>
                                  </p:stCondLst>
                                  <p:childTnLst>
                                    <p:animMotion origin="layout" path="M 4.375E-6 1.11111E-6 L 4.375E-6 -0.50417 " pathEditMode="relative" rAng="0" ptsTypes="AA">
                                      <p:cBhvr>
                                        <p:cTn id="61" dur="1750" spd="-100000" fill="hold"/>
                                        <p:tgtEl>
                                          <p:spTgt spid="129"/>
                                        </p:tgtEl>
                                        <p:attrNameLst>
                                          <p:attrName>ppt_x</p:attrName>
                                          <p:attrName>ppt_y</p:attrName>
                                        </p:attrNameLst>
                                      </p:cBhvr>
                                      <p:rCtr x="0" y="-25208"/>
                                    </p:animMotion>
                                  </p:childTnLst>
                                </p:cTn>
                              </p:par>
                            </p:childTnLst>
                          </p:cTn>
                        </p:par>
                        <p:par>
                          <p:cTn id="62" fill="hold">
                            <p:stCondLst>
                              <p:cond delay="4799"/>
                            </p:stCondLst>
                            <p:childTnLst>
                              <p:par>
                                <p:cTn id="63" presetID="10" presetClass="entr" presetSubtype="0" fill="hold" grpId="0" nodeType="after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1000"/>
                                        <p:tgtEl>
                                          <p:spTgt spid="111"/>
                                        </p:tgtEl>
                                      </p:cBhvr>
                                    </p:animEffect>
                                  </p:childTnLst>
                                </p:cTn>
                              </p:par>
                              <p:par>
                                <p:cTn id="66" presetID="64" presetClass="path" presetSubtype="0" decel="100000" fill="hold" grpId="1" nodeType="withEffect">
                                  <p:stCondLst>
                                    <p:cond delay="0"/>
                                  </p:stCondLst>
                                  <p:childTnLst>
                                    <p:animMotion origin="layout" path="M 4.375E-6 -2.96296E-6 L 4.375E-6 -0.18472 " pathEditMode="relative" rAng="0" ptsTypes="AA">
                                      <p:cBhvr>
                                        <p:cTn id="67" dur="1250" spd="-100000" fill="hold"/>
                                        <p:tgtEl>
                                          <p:spTgt spid="111"/>
                                        </p:tgtEl>
                                        <p:attrNameLst>
                                          <p:attrName>ppt_x</p:attrName>
                                          <p:attrName>ppt_y</p:attrName>
                                        </p:attrNameLst>
                                      </p:cBhvr>
                                      <p:rCtr x="0" y="-9236"/>
                                    </p:animMotion>
                                  </p:childTnLst>
                                </p:cTn>
                              </p:par>
                              <p:par>
                                <p:cTn id="68" presetID="10" presetClass="entr" presetSubtype="0" fill="hold" grpId="0" nodeType="withEffect">
                                  <p:stCondLst>
                                    <p:cond delay="0"/>
                                  </p:stCondLst>
                                  <p:childTnLst>
                                    <p:set>
                                      <p:cBhvr>
                                        <p:cTn id="69" dur="1" fill="hold">
                                          <p:stCondLst>
                                            <p:cond delay="0"/>
                                          </p:stCondLst>
                                        </p:cTn>
                                        <p:tgtEl>
                                          <p:spTgt spid="131"/>
                                        </p:tgtEl>
                                        <p:attrNameLst>
                                          <p:attrName>style.visibility</p:attrName>
                                        </p:attrNameLst>
                                      </p:cBhvr>
                                      <p:to>
                                        <p:strVal val="visible"/>
                                      </p:to>
                                    </p:set>
                                    <p:animEffect transition="in" filter="fade">
                                      <p:cBhvr>
                                        <p:cTn id="70" dur="1000"/>
                                        <p:tgtEl>
                                          <p:spTgt spid="131"/>
                                        </p:tgtEl>
                                      </p:cBhvr>
                                    </p:animEffect>
                                  </p:childTnLst>
                                </p:cTn>
                              </p:par>
                              <p:par>
                                <p:cTn id="71" presetID="64" presetClass="path" presetSubtype="0" decel="100000" fill="hold" grpId="1" nodeType="withEffect">
                                  <p:stCondLst>
                                    <p:cond delay="0"/>
                                  </p:stCondLst>
                                  <p:childTnLst>
                                    <p:animMotion origin="layout" path="M 4.375E-6 1.11111E-6 L 4.375E-6 -0.34468 " pathEditMode="relative" rAng="0" ptsTypes="AA">
                                      <p:cBhvr>
                                        <p:cTn id="72" dur="1500" spd="-100000" fill="hold"/>
                                        <p:tgtEl>
                                          <p:spTgt spid="131"/>
                                        </p:tgtEl>
                                        <p:attrNameLst>
                                          <p:attrName>ppt_x</p:attrName>
                                          <p:attrName>ppt_y</p:attrName>
                                        </p:attrNameLst>
                                      </p:cBhvr>
                                      <p:rCtr x="0" y="-17245"/>
                                    </p:animMotion>
                                  </p:childTnLst>
                                </p:cTn>
                              </p:par>
                              <p:par>
                                <p:cTn id="73" presetID="10" presetClass="entr" presetSubtype="0" fill="hold" grpId="0" nodeType="with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fade">
                                      <p:cBhvr>
                                        <p:cTn id="75" dur="1000"/>
                                        <p:tgtEl>
                                          <p:spTgt spid="132"/>
                                        </p:tgtEl>
                                      </p:cBhvr>
                                    </p:animEffect>
                                  </p:childTnLst>
                                </p:cTn>
                              </p:par>
                              <p:par>
                                <p:cTn id="76" presetID="64" presetClass="path" presetSubtype="0" decel="100000" fill="hold" grpId="1" nodeType="withEffect">
                                  <p:stCondLst>
                                    <p:cond delay="0"/>
                                  </p:stCondLst>
                                  <p:childTnLst>
                                    <p:animMotion origin="layout" path="M 4.375E-6 1.11111E-6 L 4.375E-6 -0.50417 " pathEditMode="relative" rAng="0" ptsTypes="AA">
                                      <p:cBhvr>
                                        <p:cTn id="77" dur="1750" spd="-100000" fill="hold"/>
                                        <p:tgtEl>
                                          <p:spTgt spid="132"/>
                                        </p:tgtEl>
                                        <p:attrNameLst>
                                          <p:attrName>ppt_x</p:attrName>
                                          <p:attrName>ppt_y</p:attrName>
                                        </p:attrNameLst>
                                      </p:cBhvr>
                                      <p:rCtr x="0" y="-2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22" grpId="0" animBg="1"/>
      <p:bldP spid="122" grpId="1" animBg="1"/>
      <p:bldP spid="123" grpId="0" bldLvl="0" animBg="1"/>
      <p:bldP spid="123" grpId="1" bldLvl="0" animBg="1"/>
      <p:bldP spid="125" grpId="0" animBg="1"/>
      <p:bldP spid="125" grpId="1" animBg="1"/>
      <p:bldP spid="126" grpId="0" bldLvl="0" animBg="1"/>
      <p:bldP spid="126" grpId="1" bldLvl="0" animBg="1"/>
      <p:bldP spid="128" grpId="0" animBg="1"/>
      <p:bldP spid="128" grpId="1" animBg="1"/>
      <p:bldP spid="129" grpId="0" bldLvl="0" animBg="1"/>
      <p:bldP spid="129" grpId="1" bldLvl="0" animBg="1"/>
      <p:bldP spid="131" grpId="0" animBg="1"/>
      <p:bldP spid="131" grpId="1" animBg="1"/>
      <p:bldP spid="132" grpId="0" bldLvl="0" animBg="1"/>
      <p:bldP spid="132" grpId="1" bldLvl="0" animBg="1"/>
      <p:bldP spid="74" grpId="0" animBg="1"/>
      <p:bldP spid="74" grpId="1" animBg="1"/>
      <p:bldP spid="84" grpId="0" animBg="1"/>
      <p:bldP spid="84" grpId="1" animBg="1"/>
      <p:bldP spid="97" grpId="0" animBg="1"/>
      <p:bldP spid="97" grpId="1" animBg="1"/>
      <p:bldP spid="111" grpId="0" animBg="1"/>
      <p:bldP spid="1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230200" y="3307229"/>
            <a:ext cx="3775393" cy="1323439"/>
          </a:xfrm>
          <a:prstGeom prst="rect">
            <a:avLst/>
          </a:prstGeom>
          <a:noFill/>
        </p:spPr>
        <p:txBody>
          <a:bodyPr wrap="none" rtlCol="0">
            <a:spAutoFit/>
          </a:bodyPr>
          <a:lstStyle/>
          <a:p>
            <a:pPr algn="ctr"/>
            <a:r>
              <a:rPr lang="en-US" altLang="zh-CN" sz="4000" kern="0" dirty="0">
                <a:solidFill>
                  <a:prstClr val="black">
                    <a:lumMod val="85000"/>
                    <a:lumOff val="15000"/>
                  </a:prstClr>
                </a:solidFill>
                <a:cs typeface="+mn-ea"/>
                <a:sym typeface="+mn-lt"/>
              </a:rPr>
              <a:t>Part one</a:t>
            </a:r>
          </a:p>
          <a:p>
            <a:pPr algn="ctr"/>
            <a:r>
              <a:rPr lang="zh-CN" altLang="en-US" sz="4000" b="1" dirty="0" smtClean="0">
                <a:solidFill>
                  <a:srgbClr val="2070A1"/>
                </a:solidFill>
                <a:cs typeface="+mn-ea"/>
                <a:sym typeface="+mn-lt"/>
              </a:rPr>
              <a:t>合同</a:t>
            </a:r>
            <a:r>
              <a:rPr lang="zh-CN" altLang="en-US" sz="4000" b="1" dirty="0">
                <a:solidFill>
                  <a:srgbClr val="2070A1"/>
                </a:solidFill>
                <a:cs typeface="+mn-ea"/>
                <a:sym typeface="+mn-lt"/>
              </a:rPr>
              <a:t>节水的意义</a:t>
            </a:r>
          </a:p>
        </p:txBody>
      </p:sp>
      <p:sp>
        <p:nvSpPr>
          <p:cNvPr id="29" name="矩形 28"/>
          <p:cNvSpPr/>
          <p:nvPr/>
        </p:nvSpPr>
        <p:spPr>
          <a:xfrm>
            <a:off x="2943873" y="4955518"/>
            <a:ext cx="6304253" cy="1060450"/>
          </a:xfrm>
          <a:prstGeom prst="rect">
            <a:avLst/>
          </a:prstGeom>
        </p:spPr>
        <p:txBody>
          <a:bodyPr wrap="square">
            <a:spAutoFit/>
          </a:bodyPr>
          <a:lstStyle/>
          <a:p>
            <a:pPr algn="ctr">
              <a:lnSpc>
                <a:spcPct val="150000"/>
              </a:lnSpc>
            </a:pPr>
            <a:r>
              <a:rPr lang="zh-CN" altLang="en-US" sz="1400" dirty="0" smtClean="0">
                <a:solidFill>
                  <a:schemeClr val="tx1">
                    <a:lumMod val="50000"/>
                    <a:lumOff val="50000"/>
                  </a:schemeClr>
                </a:solidFill>
                <a:cs typeface="+mn-ea"/>
                <a:sym typeface="+mn-lt"/>
              </a:rPr>
              <a:t>学校、医院用</a:t>
            </a:r>
            <a:r>
              <a:rPr lang="zh-CN" altLang="en-US" sz="1400" dirty="0">
                <a:solidFill>
                  <a:schemeClr val="tx1">
                    <a:lumMod val="50000"/>
                    <a:lumOff val="50000"/>
                  </a:schemeClr>
                </a:solidFill>
                <a:cs typeface="+mn-ea"/>
                <a:sym typeface="+mn-lt"/>
              </a:rPr>
              <a:t>水集中，易发生用水浪费现象，同时又具有示范带动作用强的特点，实</a:t>
            </a:r>
            <a:r>
              <a:rPr lang="zh-CN" altLang="en-US" sz="1400" dirty="0" smtClean="0">
                <a:solidFill>
                  <a:schemeClr val="tx1">
                    <a:lumMod val="50000"/>
                    <a:lumOff val="50000"/>
                  </a:schemeClr>
                </a:solidFill>
                <a:cs typeface="+mn-ea"/>
                <a:sym typeface="+mn-lt"/>
              </a:rPr>
              <a:t>施合</a:t>
            </a:r>
            <a:r>
              <a:rPr lang="zh-CN" altLang="en-US" sz="1400" dirty="0">
                <a:solidFill>
                  <a:schemeClr val="tx1">
                    <a:lumMod val="50000"/>
                    <a:lumOff val="50000"/>
                  </a:schemeClr>
                </a:solidFill>
                <a:cs typeface="+mn-ea"/>
                <a:sym typeface="+mn-lt"/>
              </a:rPr>
              <a:t>同节水，一方面对于节约水资源十分必要，另一方面对于培养社会公众树立先进的节水理念具有重要意义。</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50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par>
                          <p:cTn id="55" fill="hold">
                            <p:stCondLst>
                              <p:cond delay="5550"/>
                            </p:stCondLst>
                            <p:childTnLst>
                              <p:par>
                                <p:cTn id="56" presetID="22" presetClass="entr" presetSubtype="1"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6" grpId="0" animBg="1"/>
      <p:bldP spid="27" grpId="0" animBg="1"/>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a:spLocks noChangeAspect="1"/>
          </p:cNvSpPr>
          <p:nvPr/>
        </p:nvSpPr>
        <p:spPr>
          <a:xfrm>
            <a:off x="1236758" y="2143353"/>
            <a:ext cx="3775328" cy="3775328"/>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椭圆 55"/>
          <p:cNvSpPr>
            <a:spLocks noChangeAspect="1"/>
          </p:cNvSpPr>
          <p:nvPr/>
        </p:nvSpPr>
        <p:spPr>
          <a:xfrm>
            <a:off x="1370277" y="2276872"/>
            <a:ext cx="3508289" cy="3508289"/>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椭圆 56"/>
          <p:cNvSpPr>
            <a:spLocks noChangeAspect="1"/>
          </p:cNvSpPr>
          <p:nvPr/>
        </p:nvSpPr>
        <p:spPr>
          <a:xfrm>
            <a:off x="1695294" y="2601889"/>
            <a:ext cx="2862996" cy="2862996"/>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8" name="椭圆 57"/>
          <p:cNvSpPr>
            <a:spLocks noChangeAspect="1"/>
          </p:cNvSpPr>
          <p:nvPr/>
        </p:nvSpPr>
        <p:spPr>
          <a:xfrm>
            <a:off x="1838453" y="2739338"/>
            <a:ext cx="2582941" cy="2582941"/>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9" name="椭圆 58"/>
          <p:cNvSpPr>
            <a:spLocks noChangeAspect="1"/>
          </p:cNvSpPr>
          <p:nvPr/>
        </p:nvSpPr>
        <p:spPr>
          <a:xfrm>
            <a:off x="2138990" y="3045377"/>
            <a:ext cx="1970861" cy="1970861"/>
          </a:xfrm>
          <a:prstGeom prst="ellipse">
            <a:avLst/>
          </a:prstGeom>
          <a:solidFill>
            <a:sysClr val="window" lastClr="FFFFFF">
              <a:alpha val="65000"/>
            </a:sysClr>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0" name="椭圆 59"/>
          <p:cNvSpPr>
            <a:spLocks noChangeAspect="1"/>
          </p:cNvSpPr>
          <p:nvPr/>
        </p:nvSpPr>
        <p:spPr>
          <a:xfrm>
            <a:off x="2276857" y="3183244"/>
            <a:ext cx="1695126" cy="1695126"/>
          </a:xfrm>
          <a:prstGeom prst="ellipse">
            <a:avLst/>
          </a:prstGeom>
          <a:solidFill>
            <a:sysClr val="window" lastClr="FFFFFF"/>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1" name="Arc 13"/>
          <p:cNvSpPr>
            <a:spLocks noChangeAspect="1"/>
          </p:cNvSpPr>
          <p:nvPr/>
        </p:nvSpPr>
        <p:spPr>
          <a:xfrm>
            <a:off x="1247516" y="2164868"/>
            <a:ext cx="3753813" cy="3753813"/>
          </a:xfrm>
          <a:prstGeom prst="arc">
            <a:avLst>
              <a:gd name="adj1" fmla="val 11846876"/>
              <a:gd name="adj2" fmla="val 5248910"/>
            </a:avLst>
          </a:prstGeom>
          <a:noFill/>
          <a:ln w="190500" cap="rnd" cmpd="sng" algn="ctr">
            <a:solidFill>
              <a:srgbClr val="2CC6D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2" name="Arc 13"/>
          <p:cNvSpPr>
            <a:spLocks noChangeAspect="1"/>
          </p:cNvSpPr>
          <p:nvPr/>
        </p:nvSpPr>
        <p:spPr>
          <a:xfrm>
            <a:off x="1824743" y="2644921"/>
            <a:ext cx="2744305" cy="2744305"/>
          </a:xfrm>
          <a:prstGeom prst="arc">
            <a:avLst>
              <a:gd name="adj1" fmla="val 15555395"/>
              <a:gd name="adj2" fmla="val 5332279"/>
            </a:avLst>
          </a:prstGeom>
          <a:noFill/>
          <a:ln w="190500" cap="rnd" cmpd="sng" algn="ctr">
            <a:solidFill>
              <a:srgbClr val="34B2E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sp>
        <p:nvSpPr>
          <p:cNvPr id="63" name="Arc 13"/>
          <p:cNvSpPr>
            <a:spLocks noChangeAspect="1"/>
          </p:cNvSpPr>
          <p:nvPr/>
        </p:nvSpPr>
        <p:spPr>
          <a:xfrm>
            <a:off x="2224358" y="3074326"/>
            <a:ext cx="1885493" cy="1885493"/>
          </a:xfrm>
          <a:prstGeom prst="arc">
            <a:avLst>
              <a:gd name="adj1" fmla="val 11796371"/>
              <a:gd name="adj2" fmla="val 5170422"/>
            </a:avLst>
          </a:prstGeom>
          <a:noFill/>
          <a:ln w="190500" cap="rnd" cmpd="sng" algn="ctr">
            <a:solidFill>
              <a:srgbClr val="2070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cs typeface="+mn-ea"/>
              <a:sym typeface="+mn-lt"/>
            </a:endParaRPr>
          </a:p>
        </p:txBody>
      </p:sp>
      <p:grpSp>
        <p:nvGrpSpPr>
          <p:cNvPr id="73" name="组合 72"/>
          <p:cNvGrpSpPr/>
          <p:nvPr/>
        </p:nvGrpSpPr>
        <p:grpSpPr>
          <a:xfrm>
            <a:off x="5755780" y="1557669"/>
            <a:ext cx="886094" cy="863648"/>
            <a:chOff x="5762765" y="2026299"/>
            <a:chExt cx="886094" cy="863648"/>
          </a:xfrm>
        </p:grpSpPr>
        <p:sp>
          <p:nvSpPr>
            <p:cNvPr id="74" name="矩形 73"/>
            <p:cNvSpPr>
              <a:spLocks noChangeAspect="1"/>
            </p:cNvSpPr>
            <p:nvPr/>
          </p:nvSpPr>
          <p:spPr>
            <a:xfrm>
              <a:off x="5762765" y="2026299"/>
              <a:ext cx="886094" cy="863648"/>
            </a:xfrm>
            <a:prstGeom prst="rect">
              <a:avLst/>
            </a:prstGeom>
            <a:solidFill>
              <a:srgbClr val="2070A1"/>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grpSp>
          <p:nvGrpSpPr>
            <p:cNvPr id="75" name="Group 29"/>
            <p:cNvGrpSpPr>
              <a:grpSpLocks noChangeAspect="1"/>
            </p:cNvGrpSpPr>
            <p:nvPr/>
          </p:nvGrpSpPr>
          <p:grpSpPr>
            <a:xfrm>
              <a:off x="6011493" y="2263140"/>
              <a:ext cx="389940" cy="389940"/>
              <a:chOff x="3050019" y="10809357"/>
              <a:chExt cx="621124" cy="621123"/>
            </a:xfrm>
          </p:grpSpPr>
          <p:sp>
            <p:nvSpPr>
              <p:cNvPr id="76" name="Freeform 563"/>
              <p:cNvSpPr>
                <a:spLocks noChangeArrowheads="1"/>
              </p:cNvSpPr>
              <p:nvPr/>
            </p:nvSpPr>
            <p:spPr bwMode="auto">
              <a:xfrm>
                <a:off x="3050021" y="10812287"/>
                <a:ext cx="621122" cy="615262"/>
              </a:xfrm>
              <a:custGeom>
                <a:avLst/>
                <a:gdLst>
                  <a:gd name="T0" fmla="*/ 933 w 934"/>
                  <a:gd name="T1" fmla="*/ 463 h 927"/>
                  <a:gd name="T2" fmla="*/ 933 w 934"/>
                  <a:gd name="T3" fmla="*/ 463 h 927"/>
                  <a:gd name="T4" fmla="*/ 470 w 934"/>
                  <a:gd name="T5" fmla="*/ 926 h 927"/>
                  <a:gd name="T6" fmla="*/ 0 w 934"/>
                  <a:gd name="T7" fmla="*/ 463 h 927"/>
                  <a:gd name="T8" fmla="*/ 470 w 934"/>
                  <a:gd name="T9" fmla="*/ 0 h 927"/>
                  <a:gd name="T10" fmla="*/ 933 w 934"/>
                  <a:gd name="T11" fmla="*/ 463 h 927"/>
                </a:gdLst>
                <a:ahLst/>
                <a:cxnLst>
                  <a:cxn ang="0">
                    <a:pos x="T0" y="T1"/>
                  </a:cxn>
                  <a:cxn ang="0">
                    <a:pos x="T2" y="T3"/>
                  </a:cxn>
                  <a:cxn ang="0">
                    <a:pos x="T4" y="T5"/>
                  </a:cxn>
                  <a:cxn ang="0">
                    <a:pos x="T6" y="T7"/>
                  </a:cxn>
                  <a:cxn ang="0">
                    <a:pos x="T8" y="T9"/>
                  </a:cxn>
                  <a:cxn ang="0">
                    <a:pos x="T10" y="T11"/>
                  </a:cxn>
                </a:cxnLst>
                <a:rect l="0" t="0" r="r" b="b"/>
                <a:pathLst>
                  <a:path w="934" h="927">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w="12700" cap="flat">
                <a:solidFill>
                  <a:sysClr val="window" lastClr="FFFFFF"/>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7" name="Freeform 564"/>
              <p:cNvSpPr>
                <a:spLocks noChangeArrowheads="1"/>
              </p:cNvSpPr>
              <p:nvPr/>
            </p:nvSpPr>
            <p:spPr bwMode="auto">
              <a:xfrm>
                <a:off x="3214090" y="10973429"/>
                <a:ext cx="298841" cy="298841"/>
              </a:xfrm>
              <a:custGeom>
                <a:avLst/>
                <a:gdLst>
                  <a:gd name="T0" fmla="*/ 448 w 449"/>
                  <a:gd name="T1" fmla="*/ 224 h 449"/>
                  <a:gd name="T2" fmla="*/ 448 w 449"/>
                  <a:gd name="T3" fmla="*/ 224 h 449"/>
                  <a:gd name="T4" fmla="*/ 224 w 449"/>
                  <a:gd name="T5" fmla="*/ 448 h 449"/>
                  <a:gd name="T6" fmla="*/ 0 w 449"/>
                  <a:gd name="T7" fmla="*/ 224 h 449"/>
                  <a:gd name="T8" fmla="*/ 224 w 449"/>
                  <a:gd name="T9" fmla="*/ 0 h 449"/>
                  <a:gd name="T10" fmla="*/ 448 w 449"/>
                  <a:gd name="T11" fmla="*/ 224 h 449"/>
                </a:gdLst>
                <a:ahLst/>
                <a:cxnLst>
                  <a:cxn ang="0">
                    <a:pos x="T0" y="T1"/>
                  </a:cxn>
                  <a:cxn ang="0">
                    <a:pos x="T2" y="T3"/>
                  </a:cxn>
                  <a:cxn ang="0">
                    <a:pos x="T4" y="T5"/>
                  </a:cxn>
                  <a:cxn ang="0">
                    <a:pos x="T6" y="T7"/>
                  </a:cxn>
                  <a:cxn ang="0">
                    <a:pos x="T8" y="T9"/>
                  </a:cxn>
                  <a:cxn ang="0">
                    <a:pos x="T10" y="T11"/>
                  </a:cxn>
                </a:cxnLst>
                <a:rect l="0" t="0" r="r" b="b"/>
                <a:pathLst>
                  <a:path w="449" h="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w="12700" cap="flat">
                <a:solidFill>
                  <a:sysClr val="window" lastClr="FFFFFF"/>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8" name="Line 565"/>
              <p:cNvSpPr>
                <a:spLocks noChangeShapeType="1"/>
              </p:cNvSpPr>
              <p:nvPr/>
            </p:nvSpPr>
            <p:spPr bwMode="auto">
              <a:xfrm flipV="1">
                <a:off x="3301985" y="10809357"/>
                <a:ext cx="2929" cy="175790"/>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79" name="Line 566"/>
              <p:cNvSpPr>
                <a:spLocks noChangeShapeType="1"/>
              </p:cNvSpPr>
              <p:nvPr/>
            </p:nvSpPr>
            <p:spPr bwMode="auto">
              <a:xfrm flipV="1">
                <a:off x="3422106" y="10809357"/>
                <a:ext cx="2931" cy="175790"/>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0" name="Line 567"/>
              <p:cNvSpPr>
                <a:spLocks noChangeShapeType="1"/>
              </p:cNvSpPr>
              <p:nvPr/>
            </p:nvSpPr>
            <p:spPr bwMode="auto">
              <a:xfrm flipV="1">
                <a:off x="3301985" y="11254690"/>
                <a:ext cx="2929" cy="175790"/>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1" name="Line 568"/>
              <p:cNvSpPr>
                <a:spLocks noChangeShapeType="1"/>
              </p:cNvSpPr>
              <p:nvPr/>
            </p:nvSpPr>
            <p:spPr bwMode="auto">
              <a:xfrm flipV="1">
                <a:off x="3422106" y="11254690"/>
                <a:ext cx="2931" cy="175790"/>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2" name="Line 569"/>
              <p:cNvSpPr>
                <a:spLocks noChangeShapeType="1"/>
              </p:cNvSpPr>
              <p:nvPr/>
            </p:nvSpPr>
            <p:spPr bwMode="auto">
              <a:xfrm>
                <a:off x="3501213" y="11061322"/>
                <a:ext cx="169930" cy="2929"/>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3" name="Line 570"/>
              <p:cNvSpPr>
                <a:spLocks noChangeShapeType="1"/>
              </p:cNvSpPr>
              <p:nvPr/>
            </p:nvSpPr>
            <p:spPr bwMode="auto">
              <a:xfrm>
                <a:off x="3501213" y="11181442"/>
                <a:ext cx="169930" cy="2931"/>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4" name="Line 571"/>
              <p:cNvSpPr>
                <a:spLocks noChangeShapeType="1"/>
              </p:cNvSpPr>
              <p:nvPr/>
            </p:nvSpPr>
            <p:spPr bwMode="auto">
              <a:xfrm>
                <a:off x="3050019" y="11061322"/>
                <a:ext cx="172859" cy="2929"/>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85" name="Line 572"/>
              <p:cNvSpPr>
                <a:spLocks noChangeShapeType="1"/>
              </p:cNvSpPr>
              <p:nvPr/>
            </p:nvSpPr>
            <p:spPr bwMode="auto">
              <a:xfrm>
                <a:off x="3050019" y="11181442"/>
                <a:ext cx="172859" cy="2931"/>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grpSp>
      <p:grpSp>
        <p:nvGrpSpPr>
          <p:cNvPr id="86" name="组合 85"/>
          <p:cNvGrpSpPr/>
          <p:nvPr/>
        </p:nvGrpSpPr>
        <p:grpSpPr>
          <a:xfrm>
            <a:off x="5753875" y="3150685"/>
            <a:ext cx="886094" cy="863648"/>
            <a:chOff x="5762765" y="3482790"/>
            <a:chExt cx="886094" cy="863648"/>
          </a:xfrm>
        </p:grpSpPr>
        <p:sp>
          <p:nvSpPr>
            <p:cNvPr id="87" name="矩形 86"/>
            <p:cNvSpPr>
              <a:spLocks noChangeAspect="1"/>
            </p:cNvSpPr>
            <p:nvPr/>
          </p:nvSpPr>
          <p:spPr>
            <a:xfrm>
              <a:off x="5762765" y="3482790"/>
              <a:ext cx="886094" cy="863648"/>
            </a:xfrm>
            <a:prstGeom prst="rect">
              <a:avLst/>
            </a:prstGeom>
            <a:solidFill>
              <a:srgbClr val="34B2E4"/>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grpSp>
          <p:nvGrpSpPr>
            <p:cNvPr id="88" name="组合 87"/>
            <p:cNvGrpSpPr>
              <a:grpSpLocks noChangeAspect="1"/>
            </p:cNvGrpSpPr>
            <p:nvPr/>
          </p:nvGrpSpPr>
          <p:grpSpPr>
            <a:xfrm>
              <a:off x="6006012" y="3771528"/>
              <a:ext cx="391877" cy="325333"/>
              <a:chOff x="889362" y="4155110"/>
              <a:chExt cx="310561" cy="257825"/>
            </a:xfrm>
          </p:grpSpPr>
          <p:sp>
            <p:nvSpPr>
              <p:cNvPr id="89" name="Line 505"/>
              <p:cNvSpPr>
                <a:spLocks noChangeShapeType="1"/>
              </p:cNvSpPr>
              <p:nvPr/>
            </p:nvSpPr>
            <p:spPr bwMode="auto">
              <a:xfrm flipH="1">
                <a:off x="971397" y="4174155"/>
                <a:ext cx="142097" cy="1465"/>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0" name="Freeform 506"/>
              <p:cNvSpPr>
                <a:spLocks noChangeArrowheads="1"/>
              </p:cNvSpPr>
              <p:nvPr/>
            </p:nvSpPr>
            <p:spPr bwMode="auto">
              <a:xfrm>
                <a:off x="889362" y="4174155"/>
                <a:ext cx="310561" cy="238780"/>
              </a:xfrm>
              <a:custGeom>
                <a:avLst/>
                <a:gdLst>
                  <a:gd name="T0" fmla="*/ 165 w 934"/>
                  <a:gd name="T1" fmla="*/ 0 h 718"/>
                  <a:gd name="T2" fmla="*/ 0 w 934"/>
                  <a:gd name="T3" fmla="*/ 0 h 718"/>
                  <a:gd name="T4" fmla="*/ 0 w 934"/>
                  <a:gd name="T5" fmla="*/ 717 h 718"/>
                  <a:gd name="T6" fmla="*/ 933 w 934"/>
                  <a:gd name="T7" fmla="*/ 717 h 718"/>
                  <a:gd name="T8" fmla="*/ 933 w 934"/>
                  <a:gd name="T9" fmla="*/ 0 h 718"/>
                  <a:gd name="T10" fmla="*/ 762 w 934"/>
                  <a:gd name="T11" fmla="*/ 0 h 718"/>
                </a:gdLst>
                <a:ahLst/>
                <a:cxnLst>
                  <a:cxn ang="0">
                    <a:pos x="T0" y="T1"/>
                  </a:cxn>
                  <a:cxn ang="0">
                    <a:pos x="T2" y="T3"/>
                  </a:cxn>
                  <a:cxn ang="0">
                    <a:pos x="T4" y="T5"/>
                  </a:cxn>
                  <a:cxn ang="0">
                    <a:pos x="T6" y="T7"/>
                  </a:cxn>
                  <a:cxn ang="0">
                    <a:pos x="T8" y="T9"/>
                  </a:cxn>
                  <a:cxn ang="0">
                    <a:pos x="T10" y="T11"/>
                  </a:cxn>
                </a:cxnLst>
                <a:rect l="0" t="0" r="r" b="b"/>
                <a:pathLst>
                  <a:path w="934" h="718">
                    <a:moveTo>
                      <a:pt x="165" y="0"/>
                    </a:moveTo>
                    <a:lnTo>
                      <a:pt x="0" y="0"/>
                    </a:lnTo>
                    <a:lnTo>
                      <a:pt x="0" y="717"/>
                    </a:lnTo>
                    <a:lnTo>
                      <a:pt x="933" y="717"/>
                    </a:lnTo>
                    <a:lnTo>
                      <a:pt x="933" y="0"/>
                    </a:lnTo>
                    <a:lnTo>
                      <a:pt x="762" y="0"/>
                    </a:lnTo>
                  </a:path>
                </a:pathLst>
              </a:custGeom>
              <a:noFill/>
              <a:ln w="12700" cap="flat">
                <a:solidFill>
                  <a:sysClr val="window" lastClr="FFFFFF"/>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1" name="Freeform 507"/>
              <p:cNvSpPr>
                <a:spLocks noChangeArrowheads="1"/>
              </p:cNvSpPr>
              <p:nvPr/>
            </p:nvSpPr>
            <p:spPr bwMode="auto">
              <a:xfrm>
                <a:off x="943564" y="4155110"/>
                <a:ext cx="29299" cy="39553"/>
              </a:xfrm>
              <a:custGeom>
                <a:avLst/>
                <a:gdLst>
                  <a:gd name="T0" fmla="*/ 0 w 90"/>
                  <a:gd name="T1" fmla="*/ 119 h 120"/>
                  <a:gd name="T2" fmla="*/ 0 w 90"/>
                  <a:gd name="T3" fmla="*/ 0 h 120"/>
                  <a:gd name="T4" fmla="*/ 89 w 90"/>
                  <a:gd name="T5" fmla="*/ 0 h 120"/>
                  <a:gd name="T6" fmla="*/ 89 w 90"/>
                  <a:gd name="T7" fmla="*/ 119 h 120"/>
                  <a:gd name="T8" fmla="*/ 0 w 90"/>
                  <a:gd name="T9" fmla="*/ 119 h 120"/>
                </a:gdLst>
                <a:ahLst/>
                <a:cxnLst>
                  <a:cxn ang="0">
                    <a:pos x="T0" y="T1"/>
                  </a:cxn>
                  <a:cxn ang="0">
                    <a:pos x="T2" y="T3"/>
                  </a:cxn>
                  <a:cxn ang="0">
                    <a:pos x="T4" y="T5"/>
                  </a:cxn>
                  <a:cxn ang="0">
                    <a:pos x="T6" y="T7"/>
                  </a:cxn>
                  <a:cxn ang="0">
                    <a:pos x="T8" y="T9"/>
                  </a:cxn>
                </a:cxnLst>
                <a:rect l="0" t="0" r="r" b="b"/>
                <a:pathLst>
                  <a:path w="90" h="120">
                    <a:moveTo>
                      <a:pt x="0" y="119"/>
                    </a:moveTo>
                    <a:lnTo>
                      <a:pt x="0" y="0"/>
                    </a:lnTo>
                    <a:lnTo>
                      <a:pt x="89" y="0"/>
                    </a:lnTo>
                    <a:lnTo>
                      <a:pt x="89" y="119"/>
                    </a:lnTo>
                    <a:lnTo>
                      <a:pt x="0" y="119"/>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2" name="Freeform 508"/>
              <p:cNvSpPr>
                <a:spLocks noChangeArrowheads="1"/>
              </p:cNvSpPr>
              <p:nvPr/>
            </p:nvSpPr>
            <p:spPr bwMode="auto">
              <a:xfrm>
                <a:off x="1112028" y="4155110"/>
                <a:ext cx="30764" cy="39553"/>
              </a:xfrm>
              <a:custGeom>
                <a:avLst/>
                <a:gdLst>
                  <a:gd name="T0" fmla="*/ 0 w 91"/>
                  <a:gd name="T1" fmla="*/ 119 h 120"/>
                  <a:gd name="T2" fmla="*/ 0 w 91"/>
                  <a:gd name="T3" fmla="*/ 0 h 120"/>
                  <a:gd name="T4" fmla="*/ 90 w 91"/>
                  <a:gd name="T5" fmla="*/ 0 h 120"/>
                  <a:gd name="T6" fmla="*/ 90 w 91"/>
                  <a:gd name="T7" fmla="*/ 119 h 120"/>
                  <a:gd name="T8" fmla="*/ 0 w 91"/>
                  <a:gd name="T9" fmla="*/ 119 h 120"/>
                </a:gdLst>
                <a:ahLst/>
                <a:cxnLst>
                  <a:cxn ang="0">
                    <a:pos x="T0" y="T1"/>
                  </a:cxn>
                  <a:cxn ang="0">
                    <a:pos x="T2" y="T3"/>
                  </a:cxn>
                  <a:cxn ang="0">
                    <a:pos x="T4" y="T5"/>
                  </a:cxn>
                  <a:cxn ang="0">
                    <a:pos x="T6" y="T7"/>
                  </a:cxn>
                  <a:cxn ang="0">
                    <a:pos x="T8" y="T9"/>
                  </a:cxn>
                </a:cxnLst>
                <a:rect l="0" t="0" r="r" b="b"/>
                <a:pathLst>
                  <a:path w="91" h="120">
                    <a:moveTo>
                      <a:pt x="0" y="119"/>
                    </a:moveTo>
                    <a:lnTo>
                      <a:pt x="0" y="0"/>
                    </a:lnTo>
                    <a:lnTo>
                      <a:pt x="90" y="0"/>
                    </a:lnTo>
                    <a:lnTo>
                      <a:pt x="90" y="119"/>
                    </a:lnTo>
                    <a:lnTo>
                      <a:pt x="0" y="119"/>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3" name="Freeform 509"/>
              <p:cNvSpPr>
                <a:spLocks noChangeArrowheads="1"/>
              </p:cNvSpPr>
              <p:nvPr/>
            </p:nvSpPr>
            <p:spPr bwMode="auto">
              <a:xfrm>
                <a:off x="934775"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4" name="Freeform 510"/>
              <p:cNvSpPr>
                <a:spLocks noChangeArrowheads="1"/>
              </p:cNvSpPr>
              <p:nvPr/>
            </p:nvSpPr>
            <p:spPr bwMode="auto">
              <a:xfrm>
                <a:off x="934775"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5" name="Freeform 511"/>
              <p:cNvSpPr>
                <a:spLocks noChangeArrowheads="1"/>
              </p:cNvSpPr>
              <p:nvPr/>
            </p:nvSpPr>
            <p:spPr bwMode="auto">
              <a:xfrm>
                <a:off x="1103239" y="4244470"/>
                <a:ext cx="52737" cy="49807"/>
              </a:xfrm>
              <a:custGeom>
                <a:avLst/>
                <a:gdLst>
                  <a:gd name="T0" fmla="*/ 157 w 158"/>
                  <a:gd name="T1" fmla="*/ 150 h 151"/>
                  <a:gd name="T2" fmla="*/ 0 w 158"/>
                  <a:gd name="T3" fmla="*/ 150 h 151"/>
                  <a:gd name="T4" fmla="*/ 0 w 158"/>
                  <a:gd name="T5" fmla="*/ 0 h 151"/>
                  <a:gd name="T6" fmla="*/ 157 w 158"/>
                  <a:gd name="T7" fmla="*/ 0 h 151"/>
                  <a:gd name="T8" fmla="*/ 157 w 158"/>
                  <a:gd name="T9" fmla="*/ 150 h 151"/>
                </a:gdLst>
                <a:ahLst/>
                <a:cxnLst>
                  <a:cxn ang="0">
                    <a:pos x="T0" y="T1"/>
                  </a:cxn>
                  <a:cxn ang="0">
                    <a:pos x="T2" y="T3"/>
                  </a:cxn>
                  <a:cxn ang="0">
                    <a:pos x="T4" y="T5"/>
                  </a:cxn>
                  <a:cxn ang="0">
                    <a:pos x="T6" y="T7"/>
                  </a:cxn>
                  <a:cxn ang="0">
                    <a:pos x="T8" y="T9"/>
                  </a:cxn>
                </a:cxnLst>
                <a:rect l="0" t="0" r="r" b="b"/>
                <a:pathLst>
                  <a:path w="158" h="151">
                    <a:moveTo>
                      <a:pt x="157" y="150"/>
                    </a:moveTo>
                    <a:lnTo>
                      <a:pt x="0" y="150"/>
                    </a:lnTo>
                    <a:lnTo>
                      <a:pt x="0" y="0"/>
                    </a:lnTo>
                    <a:lnTo>
                      <a:pt x="157" y="0"/>
                    </a:lnTo>
                    <a:lnTo>
                      <a:pt x="157" y="150"/>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6" name="Freeform 512"/>
              <p:cNvSpPr>
                <a:spLocks noChangeArrowheads="1"/>
              </p:cNvSpPr>
              <p:nvPr/>
            </p:nvSpPr>
            <p:spPr bwMode="auto">
              <a:xfrm>
                <a:off x="1103239" y="4333830"/>
                <a:ext cx="52737" cy="49807"/>
              </a:xfrm>
              <a:custGeom>
                <a:avLst/>
                <a:gdLst>
                  <a:gd name="T0" fmla="*/ 157 w 158"/>
                  <a:gd name="T1" fmla="*/ 149 h 150"/>
                  <a:gd name="T2" fmla="*/ 0 w 158"/>
                  <a:gd name="T3" fmla="*/ 149 h 150"/>
                  <a:gd name="T4" fmla="*/ 0 w 158"/>
                  <a:gd name="T5" fmla="*/ 0 h 150"/>
                  <a:gd name="T6" fmla="*/ 157 w 158"/>
                  <a:gd name="T7" fmla="*/ 0 h 150"/>
                  <a:gd name="T8" fmla="*/ 157 w 158"/>
                  <a:gd name="T9" fmla="*/ 149 h 150"/>
                </a:gdLst>
                <a:ahLst/>
                <a:cxnLst>
                  <a:cxn ang="0">
                    <a:pos x="T0" y="T1"/>
                  </a:cxn>
                  <a:cxn ang="0">
                    <a:pos x="T2" y="T3"/>
                  </a:cxn>
                  <a:cxn ang="0">
                    <a:pos x="T4" y="T5"/>
                  </a:cxn>
                  <a:cxn ang="0">
                    <a:pos x="T6" y="T7"/>
                  </a:cxn>
                  <a:cxn ang="0">
                    <a:pos x="T8" y="T9"/>
                  </a:cxn>
                </a:cxnLst>
                <a:rect l="0" t="0" r="r" b="b"/>
                <a:pathLst>
                  <a:path w="158" h="150">
                    <a:moveTo>
                      <a:pt x="157" y="149"/>
                    </a:moveTo>
                    <a:lnTo>
                      <a:pt x="0" y="149"/>
                    </a:lnTo>
                    <a:lnTo>
                      <a:pt x="0" y="0"/>
                    </a:lnTo>
                    <a:lnTo>
                      <a:pt x="157" y="0"/>
                    </a:lnTo>
                    <a:lnTo>
                      <a:pt x="157" y="149"/>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7" name="Freeform 513"/>
              <p:cNvSpPr>
                <a:spLocks noChangeArrowheads="1"/>
              </p:cNvSpPr>
              <p:nvPr/>
            </p:nvSpPr>
            <p:spPr bwMode="auto">
              <a:xfrm>
                <a:off x="1018274" y="4244470"/>
                <a:ext cx="49807" cy="49807"/>
              </a:xfrm>
              <a:custGeom>
                <a:avLst/>
                <a:gdLst>
                  <a:gd name="T0" fmla="*/ 149 w 150"/>
                  <a:gd name="T1" fmla="*/ 150 h 151"/>
                  <a:gd name="T2" fmla="*/ 0 w 150"/>
                  <a:gd name="T3" fmla="*/ 150 h 151"/>
                  <a:gd name="T4" fmla="*/ 0 w 150"/>
                  <a:gd name="T5" fmla="*/ 0 h 151"/>
                  <a:gd name="T6" fmla="*/ 149 w 150"/>
                  <a:gd name="T7" fmla="*/ 0 h 151"/>
                  <a:gd name="T8" fmla="*/ 149 w 150"/>
                  <a:gd name="T9" fmla="*/ 150 h 151"/>
                </a:gdLst>
                <a:ahLst/>
                <a:cxnLst>
                  <a:cxn ang="0">
                    <a:pos x="T0" y="T1"/>
                  </a:cxn>
                  <a:cxn ang="0">
                    <a:pos x="T2" y="T3"/>
                  </a:cxn>
                  <a:cxn ang="0">
                    <a:pos x="T4" y="T5"/>
                  </a:cxn>
                  <a:cxn ang="0">
                    <a:pos x="T6" y="T7"/>
                  </a:cxn>
                  <a:cxn ang="0">
                    <a:pos x="T8" y="T9"/>
                  </a:cxn>
                </a:cxnLst>
                <a:rect l="0" t="0" r="r" b="b"/>
                <a:pathLst>
                  <a:path w="150" h="151">
                    <a:moveTo>
                      <a:pt x="149" y="150"/>
                    </a:moveTo>
                    <a:lnTo>
                      <a:pt x="0" y="150"/>
                    </a:lnTo>
                    <a:lnTo>
                      <a:pt x="0" y="0"/>
                    </a:lnTo>
                    <a:lnTo>
                      <a:pt x="149" y="0"/>
                    </a:lnTo>
                    <a:lnTo>
                      <a:pt x="149" y="150"/>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8" name="Freeform 514"/>
              <p:cNvSpPr>
                <a:spLocks noChangeArrowheads="1"/>
              </p:cNvSpPr>
              <p:nvPr/>
            </p:nvSpPr>
            <p:spPr bwMode="auto">
              <a:xfrm>
                <a:off x="1018274" y="4333830"/>
                <a:ext cx="49807" cy="49807"/>
              </a:xfrm>
              <a:custGeom>
                <a:avLst/>
                <a:gdLst>
                  <a:gd name="T0" fmla="*/ 149 w 150"/>
                  <a:gd name="T1" fmla="*/ 149 h 150"/>
                  <a:gd name="T2" fmla="*/ 0 w 150"/>
                  <a:gd name="T3" fmla="*/ 149 h 150"/>
                  <a:gd name="T4" fmla="*/ 0 w 150"/>
                  <a:gd name="T5" fmla="*/ 0 h 150"/>
                  <a:gd name="T6" fmla="*/ 149 w 150"/>
                  <a:gd name="T7" fmla="*/ 0 h 150"/>
                  <a:gd name="T8" fmla="*/ 149 w 150"/>
                  <a:gd name="T9" fmla="*/ 149 h 150"/>
                </a:gdLst>
                <a:ahLst/>
                <a:cxnLst>
                  <a:cxn ang="0">
                    <a:pos x="T0" y="T1"/>
                  </a:cxn>
                  <a:cxn ang="0">
                    <a:pos x="T2" y="T3"/>
                  </a:cxn>
                  <a:cxn ang="0">
                    <a:pos x="T4" y="T5"/>
                  </a:cxn>
                  <a:cxn ang="0">
                    <a:pos x="T6" y="T7"/>
                  </a:cxn>
                  <a:cxn ang="0">
                    <a:pos x="T8" y="T9"/>
                  </a:cxn>
                </a:cxnLst>
                <a:rect l="0" t="0" r="r" b="b"/>
                <a:pathLst>
                  <a:path w="150" h="150">
                    <a:moveTo>
                      <a:pt x="149" y="149"/>
                    </a:moveTo>
                    <a:lnTo>
                      <a:pt x="0" y="149"/>
                    </a:lnTo>
                    <a:lnTo>
                      <a:pt x="0" y="0"/>
                    </a:lnTo>
                    <a:lnTo>
                      <a:pt x="149" y="0"/>
                    </a:lnTo>
                    <a:lnTo>
                      <a:pt x="149" y="149"/>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sp>
            <p:nvSpPr>
              <p:cNvPr id="99" name="Line 515"/>
              <p:cNvSpPr>
                <a:spLocks noChangeShapeType="1"/>
              </p:cNvSpPr>
              <p:nvPr/>
            </p:nvSpPr>
            <p:spPr bwMode="auto">
              <a:xfrm>
                <a:off x="889362" y="4215172"/>
                <a:ext cx="310561" cy="1465"/>
              </a:xfrm>
              <a:prstGeom prst="line">
                <a:avLst/>
              </a:prstGeom>
              <a:noFill/>
              <a:ln w="12700" cap="flat">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grpSp>
      <p:grpSp>
        <p:nvGrpSpPr>
          <p:cNvPr id="100" name="组合 99"/>
          <p:cNvGrpSpPr/>
          <p:nvPr/>
        </p:nvGrpSpPr>
        <p:grpSpPr>
          <a:xfrm>
            <a:off x="5762765" y="5233111"/>
            <a:ext cx="886094" cy="863648"/>
            <a:chOff x="5762765" y="4916246"/>
            <a:chExt cx="886094" cy="863648"/>
          </a:xfrm>
        </p:grpSpPr>
        <p:sp>
          <p:nvSpPr>
            <p:cNvPr id="101" name="矩形 100"/>
            <p:cNvSpPr>
              <a:spLocks noChangeAspect="1"/>
            </p:cNvSpPr>
            <p:nvPr/>
          </p:nvSpPr>
          <p:spPr>
            <a:xfrm>
              <a:off x="5762765" y="4916246"/>
              <a:ext cx="886094" cy="863648"/>
            </a:xfrm>
            <a:prstGeom prst="rect">
              <a:avLst/>
            </a:prstGeom>
            <a:solidFill>
              <a:srgbClr val="2CC6D2"/>
            </a:solidFill>
            <a:ln w="12700" cap="flat" cmpd="sng" algn="ctr">
              <a:noFill/>
              <a:prstDash val="solid"/>
              <a:miter lim="800000"/>
            </a:ln>
            <a:effectLst>
              <a:outerShdw blurRad="508000" dist="254000" dir="8100000" algn="tr"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E7E6E6">
                    <a:lumMod val="25000"/>
                  </a:srgbClr>
                </a:solidFill>
                <a:effectLst/>
                <a:uLnTx/>
                <a:uFillTx/>
                <a:cs typeface="+mn-ea"/>
                <a:sym typeface="+mn-lt"/>
              </a:endParaRPr>
            </a:p>
          </p:txBody>
        </p:sp>
        <p:sp>
          <p:nvSpPr>
            <p:cNvPr id="102" name="Freeform 581"/>
            <p:cNvSpPr>
              <a:spLocks noChangeAspect="1" noChangeArrowheads="1"/>
            </p:cNvSpPr>
            <p:nvPr/>
          </p:nvSpPr>
          <p:spPr bwMode="auto">
            <a:xfrm>
              <a:off x="6089980" y="5119884"/>
              <a:ext cx="243398" cy="456371"/>
            </a:xfrm>
            <a:custGeom>
              <a:avLst/>
              <a:gdLst>
                <a:gd name="T0" fmla="*/ 344 w 494"/>
                <a:gd name="T1" fmla="*/ 0 h 927"/>
                <a:gd name="T2" fmla="*/ 0 w 494"/>
                <a:gd name="T3" fmla="*/ 538 h 927"/>
                <a:gd name="T4" fmla="*/ 209 w 494"/>
                <a:gd name="T5" fmla="*/ 538 h 927"/>
                <a:gd name="T6" fmla="*/ 105 w 494"/>
                <a:gd name="T7" fmla="*/ 926 h 927"/>
                <a:gd name="T8" fmla="*/ 493 w 494"/>
                <a:gd name="T9" fmla="*/ 388 h 927"/>
                <a:gd name="T10" fmla="*/ 284 w 494"/>
                <a:gd name="T11" fmla="*/ 388 h 927"/>
                <a:gd name="T12" fmla="*/ 344 w 494"/>
                <a:gd name="T13" fmla="*/ 0 h 927"/>
              </a:gdLst>
              <a:ahLst/>
              <a:cxnLst>
                <a:cxn ang="0">
                  <a:pos x="T0" y="T1"/>
                </a:cxn>
                <a:cxn ang="0">
                  <a:pos x="T2" y="T3"/>
                </a:cxn>
                <a:cxn ang="0">
                  <a:pos x="T4" y="T5"/>
                </a:cxn>
                <a:cxn ang="0">
                  <a:pos x="T6" y="T7"/>
                </a:cxn>
                <a:cxn ang="0">
                  <a:pos x="T8" y="T9"/>
                </a:cxn>
                <a:cxn ang="0">
                  <a:pos x="T10" y="T11"/>
                </a:cxn>
                <a:cxn ang="0">
                  <a:pos x="T12" y="T13"/>
                </a:cxn>
              </a:cxnLst>
              <a:rect l="0" t="0" r="r" b="b"/>
              <a:pathLst>
                <a:path w="494" h="927">
                  <a:moveTo>
                    <a:pt x="344" y="0"/>
                  </a:moveTo>
                  <a:lnTo>
                    <a:pt x="0" y="538"/>
                  </a:lnTo>
                  <a:lnTo>
                    <a:pt x="209" y="538"/>
                  </a:lnTo>
                  <a:lnTo>
                    <a:pt x="105" y="926"/>
                  </a:lnTo>
                  <a:lnTo>
                    <a:pt x="493" y="388"/>
                  </a:lnTo>
                  <a:lnTo>
                    <a:pt x="284" y="388"/>
                  </a:lnTo>
                  <a:lnTo>
                    <a:pt x="344" y="0"/>
                  </a:lnTo>
                </a:path>
              </a:pathLst>
            </a:custGeom>
            <a:noFill/>
            <a:ln w="12700" cap="flat">
              <a:solidFill>
                <a:sysClr val="window" lastClr="FFFFFF"/>
              </a:solid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solidFill>
                <a:effectLst/>
                <a:uLnTx/>
                <a:uFillTx/>
                <a:cs typeface="+mn-ea"/>
                <a:sym typeface="+mn-lt"/>
              </a:endParaRPr>
            </a:p>
          </p:txBody>
        </p:sp>
      </p:grpSp>
      <p:sp>
        <p:nvSpPr>
          <p:cNvPr id="103" name="矩形 102"/>
          <p:cNvSpPr/>
          <p:nvPr/>
        </p:nvSpPr>
        <p:spPr>
          <a:xfrm>
            <a:off x="6722430" y="1549237"/>
            <a:ext cx="4594857" cy="737235"/>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高校面积大、人数多，用水集中的特点决定了高校是城镇用水大户，且易极易发生漏水现象</a:t>
            </a:r>
          </a:p>
        </p:txBody>
      </p:sp>
      <p:sp>
        <p:nvSpPr>
          <p:cNvPr id="105" name="矩形 104"/>
          <p:cNvSpPr/>
          <p:nvPr/>
        </p:nvSpPr>
        <p:spPr>
          <a:xfrm>
            <a:off x="6722430" y="2689835"/>
            <a:ext cx="4594857" cy="1708160"/>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在高校，普通自来水不对学生实行单独计量收费，如果缺乏积极有效的引导教育，用水浪费现象不可避免。据调查，</a:t>
            </a:r>
            <a:r>
              <a:rPr lang="zh-CN" altLang="en-US" sz="1400" dirty="0">
                <a:solidFill>
                  <a:srgbClr val="FF0000"/>
                </a:solidFill>
                <a:cs typeface="+mn-ea"/>
                <a:sym typeface="+mn-lt"/>
              </a:rPr>
              <a:t>大部分高校</a:t>
            </a:r>
            <a:r>
              <a:rPr lang="zh-CN" altLang="en-US" sz="1400" dirty="0" smtClean="0">
                <a:solidFill>
                  <a:srgbClr val="FF0000"/>
                </a:solidFill>
                <a:cs typeface="+mn-ea"/>
                <a:sym typeface="+mn-lt"/>
              </a:rPr>
              <a:t>的地下管网存在不同程度的漏水问题</a:t>
            </a:r>
            <a:r>
              <a:rPr lang="zh-CN" altLang="en-US" sz="1400" dirty="0" smtClean="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国内许多高校存在上百万吨的水投入冗余量，存在很大程度上的过度用能以及低能效的问题</a:t>
            </a:r>
          </a:p>
        </p:txBody>
      </p:sp>
      <p:sp>
        <p:nvSpPr>
          <p:cNvPr id="106" name="矩形 105"/>
          <p:cNvSpPr/>
          <p:nvPr/>
        </p:nvSpPr>
        <p:spPr>
          <a:xfrm>
            <a:off x="6697665" y="5109958"/>
            <a:ext cx="4594857" cy="1383665"/>
          </a:xfrm>
          <a:prstGeom prst="rect">
            <a:avLst/>
          </a:prstGeom>
        </p:spPr>
        <p:txBody>
          <a:bodyPr wrap="square">
            <a:spAutoFit/>
          </a:bodyPr>
          <a:lstStyle/>
          <a:p>
            <a:pPr>
              <a:lnSpc>
                <a:spcPct val="150000"/>
              </a:lnSpc>
            </a:pPr>
            <a:r>
              <a:rPr lang="zh-CN" altLang="en-US" sz="1400">
                <a:solidFill>
                  <a:schemeClr val="tx1">
                    <a:lumMod val="50000"/>
                    <a:lumOff val="50000"/>
                  </a:schemeClr>
                </a:solidFill>
                <a:cs typeface="+mn-ea"/>
                <a:sym typeface="+mn-lt"/>
              </a:rPr>
              <a:t>人才培养及知识创新是高校的本质属性和社会职能，高校师生思想活跃，接受新生事物能力强，高校是落实国家各项政策的先锋，对整个社会具有积极的示范带动作用。</a:t>
            </a:r>
          </a:p>
        </p:txBody>
      </p:sp>
      <p:sp>
        <p:nvSpPr>
          <p:cNvPr id="51" name="矩形 50"/>
          <p:cNvSpPr/>
          <p:nvPr/>
        </p:nvSpPr>
        <p:spPr>
          <a:xfrm>
            <a:off x="1666993" y="692150"/>
            <a:ext cx="3736280" cy="645160"/>
          </a:xfrm>
          <a:prstGeom prst="rect">
            <a:avLst/>
          </a:prstGeom>
          <a:effectLst/>
        </p:spPr>
        <p:txBody>
          <a:bodyPr wrap="square">
            <a:spAutoFit/>
          </a:bodyPr>
          <a:lstStyle/>
          <a:p>
            <a:pPr lvl="0">
              <a:lnSpc>
                <a:spcPct val="150000"/>
              </a:lnSpc>
              <a:defRPr/>
            </a:pPr>
            <a:r>
              <a:rPr lang="zh-CN" altLang="en-US" sz="2400" kern="0">
                <a:solidFill>
                  <a:prstClr val="black">
                    <a:lumMod val="65000"/>
                    <a:lumOff val="35000"/>
                  </a:prstClr>
                </a:solidFill>
                <a:cs typeface="+mn-ea"/>
                <a:sym typeface="+mn-lt"/>
              </a:rPr>
              <a:t>高校合同节水的必要性</a:t>
            </a:r>
          </a:p>
        </p:txBody>
      </p:sp>
      <p:sp>
        <p:nvSpPr>
          <p:cNvPr id="52" name="圆角矩形 51"/>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0-#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anim calcmode="lin" valueType="num">
                                      <p:cBhvr>
                                        <p:cTn id="16" dur="500" fill="hold"/>
                                        <p:tgtEl>
                                          <p:spTgt spid="51"/>
                                        </p:tgtEl>
                                        <p:attrNameLst>
                                          <p:attrName>ppt_w</p:attrName>
                                        </p:attrNameLst>
                                      </p:cBhvr>
                                      <p:tavLst>
                                        <p:tav tm="0" fmla="#ppt_w*sin(2.5*pi*$)">
                                          <p:val>
                                            <p:fltVal val="0"/>
                                          </p:val>
                                        </p:tav>
                                        <p:tav tm="100000">
                                          <p:val>
                                            <p:fltVal val="1"/>
                                          </p:val>
                                        </p:tav>
                                      </p:tavLst>
                                    </p:anim>
                                    <p:anim calcmode="lin" valueType="num">
                                      <p:cBhvr>
                                        <p:cTn id="17" dur="500" fill="hold"/>
                                        <p:tgtEl>
                                          <p:spTgt spid="51"/>
                                        </p:tgtEl>
                                        <p:attrNameLst>
                                          <p:attrName>ppt_h</p:attrName>
                                        </p:attrNameLst>
                                      </p:cBhvr>
                                      <p:tavLst>
                                        <p:tav tm="0">
                                          <p:val>
                                            <p:strVal val="#ppt_h"/>
                                          </p:val>
                                        </p:tav>
                                        <p:tav tm="100000">
                                          <p:val>
                                            <p:strVal val="#ppt_h"/>
                                          </p:val>
                                        </p:tav>
                                      </p:tavLst>
                                    </p:anim>
                                  </p:childTnLst>
                                </p:cTn>
                              </p:par>
                            </p:childTnLst>
                          </p:cTn>
                        </p:par>
                        <p:par>
                          <p:cTn id="18" fill="hold">
                            <p:stCondLst>
                              <p:cond delay="1649"/>
                            </p:stCondLst>
                            <p:childTnLst>
                              <p:par>
                                <p:cTn id="19" presetID="5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animEffect transition="in" filter="fade">
                                      <p:cBhvr>
                                        <p:cTn id="23" dur="500"/>
                                        <p:tgtEl>
                                          <p:spTgt spid="55"/>
                                        </p:tgtEl>
                                      </p:cBhvr>
                                    </p:animEffect>
                                  </p:childTnLst>
                                </p:cTn>
                              </p:par>
                            </p:childTnLst>
                          </p:cTn>
                        </p:par>
                        <p:par>
                          <p:cTn id="24" fill="hold">
                            <p:stCondLst>
                              <p:cond delay="2149"/>
                            </p:stCondLst>
                            <p:childTnLst>
                              <p:par>
                                <p:cTn id="25" presetID="53" presetClass="entr" presetSubtype="16"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2649"/>
                            </p:stCondLst>
                            <p:childTnLst>
                              <p:par>
                                <p:cTn id="31" presetID="18" presetClass="entr" presetSubtype="12"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750"/>
                                        <p:tgtEl>
                                          <p:spTgt spid="61"/>
                                        </p:tgtEl>
                                      </p:cBhvr>
                                    </p:animEffect>
                                  </p:childTnLst>
                                </p:cTn>
                              </p:par>
                            </p:childTnLst>
                          </p:cTn>
                        </p:par>
                        <p:par>
                          <p:cTn id="34" fill="hold">
                            <p:stCondLst>
                              <p:cond delay="3649"/>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4149"/>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4649"/>
                            </p:stCondLst>
                            <p:childTnLst>
                              <p:par>
                                <p:cTn id="47" presetID="18" presetClass="entr" presetSubtype="12"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strips(downLeft)">
                                      <p:cBhvr>
                                        <p:cTn id="49" dur="750"/>
                                        <p:tgtEl>
                                          <p:spTgt spid="62"/>
                                        </p:tgtEl>
                                      </p:cBhvr>
                                    </p:animEffect>
                                  </p:childTnLst>
                                </p:cTn>
                              </p:par>
                            </p:childTnLst>
                          </p:cTn>
                        </p:par>
                        <p:par>
                          <p:cTn id="50" fill="hold">
                            <p:stCondLst>
                              <p:cond delay="5649"/>
                            </p:stCondLst>
                            <p:childTnLst>
                              <p:par>
                                <p:cTn id="51" presetID="53" presetClass="entr" presetSubtype="16"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childTnLst>
                          </p:cTn>
                        </p:par>
                        <p:par>
                          <p:cTn id="56" fill="hold">
                            <p:stCondLst>
                              <p:cond delay="6149"/>
                            </p:stCondLst>
                            <p:childTnLst>
                              <p:par>
                                <p:cTn id="57" presetID="53" presetClass="entr" presetSubtype="16"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par>
                          <p:cTn id="62" fill="hold">
                            <p:stCondLst>
                              <p:cond delay="6649"/>
                            </p:stCondLst>
                            <p:childTnLst>
                              <p:par>
                                <p:cTn id="63" presetID="18" presetClass="entr" presetSubtype="12"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strips(downLeft)">
                                      <p:cBhvr>
                                        <p:cTn id="65" dur="750"/>
                                        <p:tgtEl>
                                          <p:spTgt spid="63"/>
                                        </p:tgtEl>
                                      </p:cBhvr>
                                    </p:animEffect>
                                  </p:childTnLst>
                                </p:cTn>
                              </p:par>
                            </p:childTnLst>
                          </p:cTn>
                        </p:par>
                        <p:par>
                          <p:cTn id="66" fill="hold">
                            <p:stCondLst>
                              <p:cond delay="7649"/>
                            </p:stCondLst>
                            <p:childTnLst>
                              <p:par>
                                <p:cTn id="67" presetID="2" presetClass="entr" presetSubtype="4" decel="100000" fill="hold" nodeType="after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750" fill="hold"/>
                                        <p:tgtEl>
                                          <p:spTgt spid="73"/>
                                        </p:tgtEl>
                                        <p:attrNameLst>
                                          <p:attrName>ppt_x</p:attrName>
                                        </p:attrNameLst>
                                      </p:cBhvr>
                                      <p:tavLst>
                                        <p:tav tm="0">
                                          <p:val>
                                            <p:strVal val="#ppt_x"/>
                                          </p:val>
                                        </p:tav>
                                        <p:tav tm="100000">
                                          <p:val>
                                            <p:strVal val="#ppt_x"/>
                                          </p:val>
                                        </p:tav>
                                      </p:tavLst>
                                    </p:anim>
                                    <p:anim calcmode="lin" valueType="num">
                                      <p:cBhvr additive="base">
                                        <p:cTn id="70" dur="750" fill="hold"/>
                                        <p:tgtEl>
                                          <p:spTgt spid="73"/>
                                        </p:tgtEl>
                                        <p:attrNameLst>
                                          <p:attrName>ppt_y</p:attrName>
                                        </p:attrNameLst>
                                      </p:cBhvr>
                                      <p:tavLst>
                                        <p:tav tm="0">
                                          <p:val>
                                            <p:strVal val="1+#ppt_h/2"/>
                                          </p:val>
                                        </p:tav>
                                        <p:tav tm="100000">
                                          <p:val>
                                            <p:strVal val="#ppt_y"/>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 calcmode="lin" valueType="num">
                                      <p:cBhvr additive="base">
                                        <p:cTn id="73" dur="750" fill="hold"/>
                                        <p:tgtEl>
                                          <p:spTgt spid="103"/>
                                        </p:tgtEl>
                                        <p:attrNameLst>
                                          <p:attrName>ppt_x</p:attrName>
                                        </p:attrNameLst>
                                      </p:cBhvr>
                                      <p:tavLst>
                                        <p:tav tm="0">
                                          <p:val>
                                            <p:strVal val="1+#ppt_w/2"/>
                                          </p:val>
                                        </p:tav>
                                        <p:tav tm="100000">
                                          <p:val>
                                            <p:strVal val="#ppt_x"/>
                                          </p:val>
                                        </p:tav>
                                      </p:tavLst>
                                    </p:anim>
                                    <p:anim calcmode="lin" valueType="num">
                                      <p:cBhvr additive="base">
                                        <p:cTn id="74" dur="750" fill="hold"/>
                                        <p:tgtEl>
                                          <p:spTgt spid="103"/>
                                        </p:tgtEl>
                                        <p:attrNameLst>
                                          <p:attrName>ppt_y</p:attrName>
                                        </p:attrNameLst>
                                      </p:cBhvr>
                                      <p:tavLst>
                                        <p:tav tm="0">
                                          <p:val>
                                            <p:strVal val="#ppt_y"/>
                                          </p:val>
                                        </p:tav>
                                        <p:tav tm="100000">
                                          <p:val>
                                            <p:strVal val="#ppt_y"/>
                                          </p:val>
                                        </p:tav>
                                      </p:tavLst>
                                    </p:anim>
                                  </p:childTnLst>
                                </p:cTn>
                              </p:par>
                            </p:childTnLst>
                          </p:cTn>
                        </p:par>
                        <p:par>
                          <p:cTn id="75" fill="hold">
                            <p:stCondLst>
                              <p:cond delay="8649"/>
                            </p:stCondLst>
                            <p:childTnLst>
                              <p:par>
                                <p:cTn id="76" presetID="2" presetClass="entr" presetSubtype="4" decel="100000"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 calcmode="lin" valueType="num">
                                      <p:cBhvr additive="base">
                                        <p:cTn id="78" dur="750" fill="hold"/>
                                        <p:tgtEl>
                                          <p:spTgt spid="86"/>
                                        </p:tgtEl>
                                        <p:attrNameLst>
                                          <p:attrName>ppt_x</p:attrName>
                                        </p:attrNameLst>
                                      </p:cBhvr>
                                      <p:tavLst>
                                        <p:tav tm="0">
                                          <p:val>
                                            <p:strVal val="#ppt_x"/>
                                          </p:val>
                                        </p:tav>
                                        <p:tav tm="100000">
                                          <p:val>
                                            <p:strVal val="#ppt_x"/>
                                          </p:val>
                                        </p:tav>
                                      </p:tavLst>
                                    </p:anim>
                                    <p:anim calcmode="lin" valueType="num">
                                      <p:cBhvr additive="base">
                                        <p:cTn id="79" dur="750" fill="hold"/>
                                        <p:tgtEl>
                                          <p:spTgt spid="86"/>
                                        </p:tgtEl>
                                        <p:attrNameLst>
                                          <p:attrName>ppt_y</p:attrName>
                                        </p:attrNameLst>
                                      </p:cBhvr>
                                      <p:tavLst>
                                        <p:tav tm="0">
                                          <p:val>
                                            <p:strVal val="1+#ppt_h/2"/>
                                          </p:val>
                                        </p:tav>
                                        <p:tav tm="100000">
                                          <p:val>
                                            <p:strVal val="#ppt_y"/>
                                          </p:val>
                                        </p:tav>
                                      </p:tavLst>
                                    </p:anim>
                                  </p:childTnLst>
                                </p:cTn>
                              </p:par>
                              <p:par>
                                <p:cTn id="80" presetID="2" presetClass="entr" presetSubtype="2" decel="100000" fill="hold" grpId="0" nodeType="withEffect">
                                  <p:stCondLst>
                                    <p:cond delay="0"/>
                                  </p:stCondLst>
                                  <p:childTnLst>
                                    <p:set>
                                      <p:cBhvr>
                                        <p:cTn id="81" dur="1" fill="hold">
                                          <p:stCondLst>
                                            <p:cond delay="0"/>
                                          </p:stCondLst>
                                        </p:cTn>
                                        <p:tgtEl>
                                          <p:spTgt spid="105"/>
                                        </p:tgtEl>
                                        <p:attrNameLst>
                                          <p:attrName>style.visibility</p:attrName>
                                        </p:attrNameLst>
                                      </p:cBhvr>
                                      <p:to>
                                        <p:strVal val="visible"/>
                                      </p:to>
                                    </p:set>
                                    <p:anim calcmode="lin" valueType="num">
                                      <p:cBhvr additive="base">
                                        <p:cTn id="82" dur="750" fill="hold"/>
                                        <p:tgtEl>
                                          <p:spTgt spid="105"/>
                                        </p:tgtEl>
                                        <p:attrNameLst>
                                          <p:attrName>ppt_x</p:attrName>
                                        </p:attrNameLst>
                                      </p:cBhvr>
                                      <p:tavLst>
                                        <p:tav tm="0">
                                          <p:val>
                                            <p:strVal val="1+#ppt_w/2"/>
                                          </p:val>
                                        </p:tav>
                                        <p:tav tm="100000">
                                          <p:val>
                                            <p:strVal val="#ppt_x"/>
                                          </p:val>
                                        </p:tav>
                                      </p:tavLst>
                                    </p:anim>
                                    <p:anim calcmode="lin" valueType="num">
                                      <p:cBhvr additive="base">
                                        <p:cTn id="83" dur="750" fill="hold"/>
                                        <p:tgtEl>
                                          <p:spTgt spid="105"/>
                                        </p:tgtEl>
                                        <p:attrNameLst>
                                          <p:attrName>ppt_y</p:attrName>
                                        </p:attrNameLst>
                                      </p:cBhvr>
                                      <p:tavLst>
                                        <p:tav tm="0">
                                          <p:val>
                                            <p:strVal val="#ppt_y"/>
                                          </p:val>
                                        </p:tav>
                                        <p:tav tm="100000">
                                          <p:val>
                                            <p:strVal val="#ppt_y"/>
                                          </p:val>
                                        </p:tav>
                                      </p:tavLst>
                                    </p:anim>
                                  </p:childTnLst>
                                </p:cTn>
                              </p:par>
                            </p:childTnLst>
                          </p:cTn>
                        </p:par>
                        <p:par>
                          <p:cTn id="84" fill="hold">
                            <p:stCondLst>
                              <p:cond delay="9649"/>
                            </p:stCondLst>
                            <p:childTnLst>
                              <p:par>
                                <p:cTn id="85" presetID="2" presetClass="entr" presetSubtype="4" decel="10000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 calcmode="lin" valueType="num">
                                      <p:cBhvr additive="base">
                                        <p:cTn id="87" dur="750" fill="hold"/>
                                        <p:tgtEl>
                                          <p:spTgt spid="100"/>
                                        </p:tgtEl>
                                        <p:attrNameLst>
                                          <p:attrName>ppt_x</p:attrName>
                                        </p:attrNameLst>
                                      </p:cBhvr>
                                      <p:tavLst>
                                        <p:tav tm="0">
                                          <p:val>
                                            <p:strVal val="#ppt_x"/>
                                          </p:val>
                                        </p:tav>
                                        <p:tav tm="100000">
                                          <p:val>
                                            <p:strVal val="#ppt_x"/>
                                          </p:val>
                                        </p:tav>
                                      </p:tavLst>
                                    </p:anim>
                                    <p:anim calcmode="lin" valueType="num">
                                      <p:cBhvr additive="base">
                                        <p:cTn id="88" dur="750" fill="hold"/>
                                        <p:tgtEl>
                                          <p:spTgt spid="100"/>
                                        </p:tgtEl>
                                        <p:attrNameLst>
                                          <p:attrName>ppt_y</p:attrName>
                                        </p:attrNameLst>
                                      </p:cBhvr>
                                      <p:tavLst>
                                        <p:tav tm="0">
                                          <p:val>
                                            <p:strVal val="1+#ppt_h/2"/>
                                          </p:val>
                                        </p:tav>
                                        <p:tav tm="100000">
                                          <p:val>
                                            <p:strVal val="#ppt_y"/>
                                          </p:val>
                                        </p:tav>
                                      </p:tavLst>
                                    </p:anim>
                                  </p:childTnLst>
                                </p:cTn>
                              </p:par>
                              <p:par>
                                <p:cTn id="89" presetID="2" presetClass="entr" presetSubtype="2" decel="100000" fill="hold" grpId="0" nodeType="with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additive="base">
                                        <p:cTn id="91" dur="750" fill="hold"/>
                                        <p:tgtEl>
                                          <p:spTgt spid="106"/>
                                        </p:tgtEl>
                                        <p:attrNameLst>
                                          <p:attrName>ppt_x</p:attrName>
                                        </p:attrNameLst>
                                      </p:cBhvr>
                                      <p:tavLst>
                                        <p:tav tm="0">
                                          <p:val>
                                            <p:strVal val="1+#ppt_w/2"/>
                                          </p:val>
                                        </p:tav>
                                        <p:tav tm="100000">
                                          <p:val>
                                            <p:strVal val="#ppt_x"/>
                                          </p:val>
                                        </p:tav>
                                      </p:tavLst>
                                    </p:anim>
                                    <p:anim calcmode="lin" valueType="num">
                                      <p:cBhvr additive="base">
                                        <p:cTn id="92" dur="75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103" grpId="0"/>
      <p:bldP spid="105" grpId="0"/>
      <p:bldP spid="106" grpId="0"/>
      <p:bldP spid="51" grpId="0" bldLvl="0" animBg="1"/>
      <p:bldP spid="52" grpId="0" bldLvl="0" animBg="1"/>
      <p:bldP spid="5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4449763" y="3437425"/>
            <a:ext cx="3262432" cy="1323439"/>
          </a:xfrm>
          <a:prstGeom prst="rect">
            <a:avLst/>
          </a:prstGeom>
          <a:noFill/>
        </p:spPr>
        <p:txBody>
          <a:bodyPr wrap="none" rtlCol="0">
            <a:spAutoFit/>
          </a:bodyPr>
          <a:lstStyle/>
          <a:p>
            <a:pPr algn="ctr"/>
            <a:r>
              <a:rPr lang="en-US" altLang="zh-CN" sz="4000" kern="0" dirty="0">
                <a:solidFill>
                  <a:prstClr val="black">
                    <a:lumMod val="85000"/>
                    <a:lumOff val="15000"/>
                  </a:prstClr>
                </a:solidFill>
                <a:cs typeface="+mn-ea"/>
                <a:sym typeface="+mn-lt"/>
              </a:rPr>
              <a:t>Part </a:t>
            </a:r>
            <a:r>
              <a:rPr lang="en-US" altLang="zh-CN" sz="4000" kern="0" dirty="0" smtClean="0">
                <a:solidFill>
                  <a:prstClr val="black">
                    <a:lumMod val="85000"/>
                    <a:lumOff val="15000"/>
                  </a:prstClr>
                </a:solidFill>
                <a:cs typeface="+mn-ea"/>
                <a:sym typeface="+mn-lt"/>
              </a:rPr>
              <a:t>Two</a:t>
            </a:r>
            <a:r>
              <a:rPr lang="en-US" altLang="zh-CN" sz="4000" b="1" dirty="0" smtClean="0">
                <a:solidFill>
                  <a:srgbClr val="2070A1"/>
                </a:solidFill>
                <a:cs typeface="+mn-ea"/>
                <a:sym typeface="+mn-lt"/>
              </a:rPr>
              <a:t/>
            </a:r>
            <a:br>
              <a:rPr lang="en-US" altLang="zh-CN" sz="4000" b="1" dirty="0" smtClean="0">
                <a:solidFill>
                  <a:srgbClr val="2070A1"/>
                </a:solidFill>
                <a:cs typeface="+mn-ea"/>
                <a:sym typeface="+mn-lt"/>
              </a:rPr>
            </a:br>
            <a:r>
              <a:rPr lang="zh-CN" altLang="en-US" sz="4000" b="1" dirty="0" smtClean="0">
                <a:solidFill>
                  <a:srgbClr val="2070A1"/>
                </a:solidFill>
                <a:cs typeface="+mn-ea"/>
                <a:sym typeface="+mn-lt"/>
              </a:rPr>
              <a:t>目前用水</a:t>
            </a:r>
            <a:r>
              <a:rPr lang="zh-CN" altLang="en-US" sz="4000" b="1" dirty="0">
                <a:solidFill>
                  <a:srgbClr val="2070A1"/>
                </a:solidFill>
                <a:cs typeface="+mn-ea"/>
                <a:sym typeface="+mn-lt"/>
              </a:rPr>
              <a:t>痛点</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49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26" grpId="0" bldLvl="0" animBg="1"/>
      <p:bldP spid="27" grpId="0" bldLvl="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ŝḷîḓé-Hexagon 2"/>
          <p:cNvSpPr/>
          <p:nvPr/>
        </p:nvSpPr>
        <p:spPr>
          <a:xfrm>
            <a:off x="1552575" y="2823841"/>
            <a:ext cx="1756867" cy="1514539"/>
          </a:xfrm>
          <a:prstGeom prst="hexagon">
            <a:avLst/>
          </a:prstGeom>
          <a:blipFill>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ŝḷîḓé-Hexagon 3"/>
          <p:cNvSpPr/>
          <p:nvPr/>
        </p:nvSpPr>
        <p:spPr>
          <a:xfrm>
            <a:off x="1552575" y="4486830"/>
            <a:ext cx="1756867" cy="1514539"/>
          </a:xfrm>
          <a:prstGeom prst="hexagon">
            <a:avLst/>
          </a:prstGeom>
          <a:blipFill>
            <a:blip r:embed="rId5"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ŝḷîḓé-Hexagon 4"/>
          <p:cNvSpPr/>
          <p:nvPr/>
        </p:nvSpPr>
        <p:spPr>
          <a:xfrm>
            <a:off x="3148508" y="1958356"/>
            <a:ext cx="1756867" cy="1514539"/>
          </a:xfrm>
          <a:prstGeom prst="hexagon">
            <a:avLst/>
          </a:prstGeom>
          <a:blipFill>
            <a:blip r:embed="rId6"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ŝḷîḓé-Hexagon 5"/>
          <p:cNvSpPr/>
          <p:nvPr/>
        </p:nvSpPr>
        <p:spPr>
          <a:xfrm>
            <a:off x="3148508" y="3621345"/>
            <a:ext cx="1756867" cy="1514539"/>
          </a:xfrm>
          <a:prstGeom prst="hexagon">
            <a:avLst/>
          </a:prstGeom>
          <a:blipFill>
            <a:blip r:embed="rId7"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7" name="îŝḷîḓé-Straight Connector 6"/>
          <p:cNvCxnSpPr/>
          <p:nvPr/>
        </p:nvCxnSpPr>
        <p:spPr>
          <a:xfrm>
            <a:off x="5438775" y="1793875"/>
            <a:ext cx="0" cy="4371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080685" y="1337185"/>
            <a:ext cx="4535424" cy="1153160"/>
          </a:xfrm>
          <a:prstGeom prst="rect">
            <a:avLst/>
          </a:prstGeom>
        </p:spPr>
        <p:txBody>
          <a:bodyPr wrap="square">
            <a:spAutoFit/>
          </a:bodyPr>
          <a:lstStyle/>
          <a:p>
            <a:pPr>
              <a:lnSpc>
                <a:spcPct val="150000"/>
              </a:lnSpc>
            </a:pPr>
            <a:r>
              <a:rPr lang="zh-CN" altLang="en-US" b="1" dirty="0">
                <a:solidFill>
                  <a:srgbClr val="F99302"/>
                </a:solidFill>
                <a:cs typeface="+mn-ea"/>
                <a:sym typeface="+mn-lt"/>
              </a:rPr>
              <a:t>地下管网漏水严重</a:t>
            </a:r>
            <a:endParaRPr lang="en-US" altLang="zh-CN" b="1" dirty="0">
              <a:solidFill>
                <a:srgbClr val="F99302"/>
              </a:solidFill>
              <a:cs typeface="+mn-ea"/>
              <a:sym typeface="+mn-lt"/>
            </a:endParaRPr>
          </a:p>
          <a:p>
            <a:pPr>
              <a:lnSpc>
                <a:spcPct val="150000"/>
              </a:lnSpc>
            </a:pPr>
            <a:r>
              <a:rPr lang="zh-CN" sz="1400" kern="0" noProof="0" dirty="0">
                <a:ln>
                  <a:noFill/>
                </a:ln>
                <a:solidFill>
                  <a:prstClr val="black">
                    <a:lumMod val="65000"/>
                    <a:lumOff val="35000"/>
                  </a:prstClr>
                </a:solidFill>
                <a:effectLst/>
                <a:uLnTx/>
                <a:uFillTx/>
                <a:cs typeface="+mn-ea"/>
                <a:sym typeface="+mn-lt"/>
              </a:rPr>
              <a:t>高校地下管道建设时间多数均在</a:t>
            </a:r>
            <a:r>
              <a:rPr lang="en-US" altLang="zh-CN" sz="1400" kern="0" noProof="0" dirty="0" smtClean="0">
                <a:ln>
                  <a:noFill/>
                </a:ln>
                <a:solidFill>
                  <a:prstClr val="black">
                    <a:lumMod val="65000"/>
                    <a:lumOff val="35000"/>
                  </a:prstClr>
                </a:solidFill>
                <a:effectLst/>
                <a:uLnTx/>
                <a:uFillTx/>
                <a:cs typeface="+mn-ea"/>
                <a:sym typeface="+mn-lt"/>
              </a:rPr>
              <a:t>15</a:t>
            </a:r>
            <a:r>
              <a:rPr lang="zh-CN" altLang="en-US" sz="1400" kern="0" noProof="0" dirty="0" smtClean="0">
                <a:ln>
                  <a:noFill/>
                </a:ln>
                <a:solidFill>
                  <a:prstClr val="black">
                    <a:lumMod val="65000"/>
                    <a:lumOff val="35000"/>
                  </a:prstClr>
                </a:solidFill>
                <a:effectLst/>
                <a:uLnTx/>
                <a:uFillTx/>
                <a:cs typeface="+mn-ea"/>
                <a:sym typeface="+mn-lt"/>
              </a:rPr>
              <a:t>年</a:t>
            </a:r>
            <a:r>
              <a:rPr lang="zh-CN" altLang="en-US" sz="1400" kern="0" noProof="0" dirty="0">
                <a:ln>
                  <a:noFill/>
                </a:ln>
                <a:solidFill>
                  <a:prstClr val="black">
                    <a:lumMod val="65000"/>
                    <a:lumOff val="35000"/>
                  </a:prstClr>
                </a:solidFill>
                <a:effectLst/>
                <a:uLnTx/>
                <a:uFillTx/>
                <a:cs typeface="+mn-ea"/>
                <a:sym typeface="+mn-lt"/>
              </a:rPr>
              <a:t>以上</a:t>
            </a:r>
            <a:r>
              <a:rPr lang="zh-CN" sz="1400" kern="0" noProof="0" dirty="0">
                <a:ln>
                  <a:noFill/>
                </a:ln>
                <a:solidFill>
                  <a:prstClr val="black">
                    <a:lumMod val="65000"/>
                    <a:lumOff val="35000"/>
                  </a:prstClr>
                </a:solidFill>
                <a:effectLst/>
                <a:uLnTx/>
                <a:uFillTx/>
                <a:cs typeface="+mn-ea"/>
                <a:sym typeface="+mn-lt"/>
              </a:rPr>
              <a:t>，已呈现漏损频发状态，跑冒滴漏情况严重</a:t>
            </a:r>
            <a:endParaRPr lang="zh-CN" altLang="en-US" sz="1400" dirty="0">
              <a:solidFill>
                <a:schemeClr val="tx1">
                  <a:lumMod val="50000"/>
                  <a:lumOff val="50000"/>
                </a:schemeClr>
              </a:solidFill>
              <a:cs typeface="+mn-ea"/>
              <a:sym typeface="+mn-lt"/>
            </a:endParaRPr>
          </a:p>
        </p:txBody>
      </p:sp>
      <p:sp>
        <p:nvSpPr>
          <p:cNvPr id="27" name="矩形 26"/>
          <p:cNvSpPr/>
          <p:nvPr/>
        </p:nvSpPr>
        <p:spPr>
          <a:xfrm>
            <a:off x="6080685" y="2558174"/>
            <a:ext cx="4535424" cy="2445385"/>
          </a:xfrm>
          <a:prstGeom prst="rect">
            <a:avLst/>
          </a:prstGeom>
        </p:spPr>
        <p:txBody>
          <a:bodyPr wrap="square">
            <a:spAutoFit/>
          </a:bodyPr>
          <a:lstStyle/>
          <a:p>
            <a:pPr>
              <a:lnSpc>
                <a:spcPct val="150000"/>
              </a:lnSpc>
            </a:pPr>
            <a:r>
              <a:rPr lang="zh-CN" altLang="en-US" b="1" dirty="0">
                <a:solidFill>
                  <a:srgbClr val="E14956"/>
                </a:solidFill>
                <a:cs typeface="+mn-ea"/>
                <a:sym typeface="+mn-lt"/>
              </a:rPr>
              <a:t>漏水点查找维修困难</a:t>
            </a:r>
            <a:endParaRPr lang="en-US" altLang="zh-CN" b="1" dirty="0">
              <a:solidFill>
                <a:srgbClr val="E14956"/>
              </a:solidFill>
              <a:cs typeface="+mn-ea"/>
              <a:sym typeface="+mn-lt"/>
            </a:endParaRPr>
          </a:p>
          <a:p>
            <a:pPr>
              <a:lnSpc>
                <a:spcPct val="150000"/>
              </a:lnSpc>
            </a:pPr>
            <a:r>
              <a:rPr lang="zh-CN" altLang="en-US" sz="1400" dirty="0">
                <a:solidFill>
                  <a:schemeClr val="tx1">
                    <a:lumMod val="50000"/>
                    <a:lumOff val="50000"/>
                  </a:schemeClr>
                </a:solidFill>
                <a:cs typeface="+mn-ea"/>
                <a:sym typeface="+mn-lt"/>
              </a:rPr>
              <a:t>目前针对漏水学</a:t>
            </a:r>
            <a:r>
              <a:rPr lang="zh-CN" altLang="en-US" sz="1400" dirty="0" smtClean="0">
                <a:solidFill>
                  <a:schemeClr val="tx1">
                    <a:lumMod val="50000"/>
                    <a:lumOff val="50000"/>
                  </a:schemeClr>
                </a:solidFill>
                <a:cs typeface="+mn-ea"/>
                <a:sym typeface="+mn-lt"/>
              </a:rPr>
              <a:t>校、医院只</a:t>
            </a:r>
            <a:r>
              <a:rPr lang="zh-CN" altLang="en-US" sz="1400" dirty="0">
                <a:solidFill>
                  <a:schemeClr val="tx1">
                    <a:lumMod val="50000"/>
                    <a:lumOff val="50000"/>
                  </a:schemeClr>
                </a:solidFill>
                <a:cs typeface="+mn-ea"/>
                <a:sym typeface="+mn-lt"/>
              </a:rPr>
              <a:t>能通过数据对比分析才能确定漏水，然后才会找查漏单位解决漏水问题，这种对漏水的反应速度较</a:t>
            </a:r>
            <a:r>
              <a:rPr lang="zh-CN" altLang="en-US" sz="1400" dirty="0" smtClean="0">
                <a:solidFill>
                  <a:schemeClr val="tx1">
                    <a:lumMod val="50000"/>
                    <a:lumOff val="50000"/>
                  </a:schemeClr>
                </a:solidFill>
                <a:cs typeface="+mn-ea"/>
                <a:sym typeface="+mn-lt"/>
              </a:rPr>
              <a:t>慢，</a:t>
            </a:r>
            <a:r>
              <a:rPr lang="zh-CN" altLang="en-US" sz="1400" dirty="0">
                <a:solidFill>
                  <a:schemeClr val="tx1">
                    <a:lumMod val="50000"/>
                    <a:lumOff val="50000"/>
                  </a:schemeClr>
                </a:solidFill>
                <a:cs typeface="+mn-ea"/>
                <a:sym typeface="+mn-lt"/>
              </a:rPr>
              <a:t>查找范围大，查找困难；受抄表时间、数据分析敏感度等因素影响，漏水解决周期长，在此期间因漏水造成的损失，少的一次达几千元，多的达几万元，经济损失、资源损耗严重。</a:t>
            </a:r>
          </a:p>
        </p:txBody>
      </p:sp>
      <p:sp>
        <p:nvSpPr>
          <p:cNvPr id="28" name="矩形 27"/>
          <p:cNvSpPr/>
          <p:nvPr/>
        </p:nvSpPr>
        <p:spPr>
          <a:xfrm>
            <a:off x="6087035" y="5014873"/>
            <a:ext cx="4535424" cy="1476375"/>
          </a:xfrm>
          <a:prstGeom prst="rect">
            <a:avLst/>
          </a:prstGeom>
        </p:spPr>
        <p:txBody>
          <a:bodyPr wrap="square">
            <a:spAutoFit/>
          </a:bodyPr>
          <a:lstStyle/>
          <a:p>
            <a:pPr>
              <a:lnSpc>
                <a:spcPct val="150000"/>
              </a:lnSpc>
            </a:pPr>
            <a:r>
              <a:rPr lang="zh-CN" altLang="en-US" b="1" dirty="0">
                <a:solidFill>
                  <a:srgbClr val="2070A1"/>
                </a:solidFill>
                <a:cs typeface="+mn-ea"/>
                <a:sym typeface="+mn-lt"/>
              </a:rPr>
              <a:t>水费成本高，水资源使用率低</a:t>
            </a:r>
            <a:endParaRPr lang="en-US" altLang="zh-CN" b="1" dirty="0">
              <a:solidFill>
                <a:srgbClr val="2070A1"/>
              </a:solidFill>
              <a:cs typeface="+mn-ea"/>
              <a:sym typeface="+mn-lt"/>
            </a:endParaRPr>
          </a:p>
          <a:p>
            <a:pPr>
              <a:lnSpc>
                <a:spcPct val="150000"/>
              </a:lnSpc>
            </a:pPr>
            <a:r>
              <a:rPr lang="zh-CN" altLang="en-US" sz="1400" dirty="0">
                <a:solidFill>
                  <a:schemeClr val="tx1">
                    <a:lumMod val="50000"/>
                    <a:lumOff val="50000"/>
                  </a:schemeClr>
                </a:solidFill>
                <a:cs typeface="+mn-ea"/>
                <a:sym typeface="+mn-lt"/>
              </a:rPr>
              <a:t>终端用户平均漏损率达15-20%，我们的城市的市政管网的漏损率是10-12%，按全部来考虑，有效使用率是75%，也就是约1/4的水量是在水厂出来后的中途漏失了</a:t>
            </a:r>
          </a:p>
        </p:txBody>
      </p:sp>
      <p:sp>
        <p:nvSpPr>
          <p:cNvPr id="13" name="矩形 12"/>
          <p:cNvSpPr/>
          <p:nvPr/>
        </p:nvSpPr>
        <p:spPr>
          <a:xfrm>
            <a:off x="1666993" y="692150"/>
            <a:ext cx="3380020" cy="645160"/>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400" kern="0" noProof="0">
                <a:ln>
                  <a:noFill/>
                </a:ln>
                <a:solidFill>
                  <a:prstClr val="black">
                    <a:lumMod val="65000"/>
                    <a:lumOff val="35000"/>
                  </a:prstClr>
                </a:solidFill>
                <a:effectLst/>
                <a:uLnTx/>
                <a:uFillTx/>
                <a:cs typeface="+mn-ea"/>
                <a:sym typeface="+mn-lt"/>
              </a:rPr>
              <a:t>高校用水痛点</a:t>
            </a:r>
            <a:endParaRPr lang="zh-CN" altLang="en-US" sz="2400" kern="0">
              <a:solidFill>
                <a:prstClr val="black">
                  <a:lumMod val="65000"/>
                  <a:lumOff val="35000"/>
                </a:prstClr>
              </a:solidFill>
              <a:cs typeface="+mn-ea"/>
              <a:sym typeface="+mn-lt"/>
            </a:endParaRPr>
          </a:p>
        </p:txBody>
      </p:sp>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ppt_w</p:attrName>
                                        </p:attrNameLst>
                                      </p:cBhvr>
                                      <p:tavLst>
                                        <p:tav tm="0" fmla="#ppt_w*sin(2.5*pi*$)">
                                          <p:val>
                                            <p:fltVal val="0"/>
                                          </p:val>
                                        </p:tav>
                                        <p:tav tm="100000">
                                          <p:val>
                                            <p:fltVal val="1"/>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5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par>
                                <p:cTn id="24" presetID="52" presetClass="entr" presetSubtype="0" fill="hold" grpId="0" nodeType="withEffect">
                                  <p:stCondLst>
                                    <p:cond delay="250"/>
                                  </p:stCondLst>
                                  <p:childTnLst>
                                    <p:set>
                                      <p:cBhvr>
                                        <p:cTn id="25" dur="1" fill="hold">
                                          <p:stCondLst>
                                            <p:cond delay="0"/>
                                          </p:stCondLst>
                                        </p:cTn>
                                        <p:tgtEl>
                                          <p:spTgt spid="3"/>
                                        </p:tgtEl>
                                        <p:attrNameLst>
                                          <p:attrName>style.visibility</p:attrName>
                                        </p:attrNameLst>
                                      </p:cBhvr>
                                      <p:to>
                                        <p:strVal val="visible"/>
                                      </p:to>
                                    </p:set>
                                    <p:animScale>
                                      <p:cBhvr>
                                        <p:cTn id="2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gtEl>
                                        <p:attrNameLst>
                                          <p:attrName>ppt_x</p:attrName>
                                          <p:attrName>ppt_y</p:attrName>
                                        </p:attrNameLst>
                                      </p:cBhvr>
                                    </p:animMotion>
                                    <p:animEffect transition="in" filter="fade">
                                      <p:cBhvr>
                                        <p:cTn id="28" dur="1000"/>
                                        <p:tgtEl>
                                          <p:spTgt spid="3"/>
                                        </p:tgtEl>
                                      </p:cBhvr>
                                    </p:animEffect>
                                  </p:childTnLst>
                                </p:cTn>
                              </p:par>
                              <p:par>
                                <p:cTn id="29" presetID="52" presetClass="entr" presetSubtype="0" fill="hold" grpId="0" nodeType="withEffect">
                                  <p:stCondLst>
                                    <p:cond delay="500"/>
                                  </p:stCondLst>
                                  <p:childTnLst>
                                    <p:set>
                                      <p:cBhvr>
                                        <p:cTn id="30" dur="1" fill="hold">
                                          <p:stCondLst>
                                            <p:cond delay="0"/>
                                          </p:stCondLst>
                                        </p:cTn>
                                        <p:tgtEl>
                                          <p:spTgt spid="6"/>
                                        </p:tgtEl>
                                        <p:attrNameLst>
                                          <p:attrName>style.visibility</p:attrName>
                                        </p:attrNameLst>
                                      </p:cBhvr>
                                      <p:to>
                                        <p:strVal val="visible"/>
                                      </p:to>
                                    </p:set>
                                    <p:animScale>
                                      <p:cBhvr>
                                        <p:cTn id="3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gtEl>
                                        <p:attrNameLst>
                                          <p:attrName>ppt_x</p:attrName>
                                          <p:attrName>ppt_y</p:attrName>
                                        </p:attrNameLst>
                                      </p:cBhvr>
                                    </p:animMotion>
                                    <p:animEffect transition="in" filter="fade">
                                      <p:cBhvr>
                                        <p:cTn id="33" dur="1000"/>
                                        <p:tgtEl>
                                          <p:spTgt spid="6"/>
                                        </p:tgtEl>
                                      </p:cBhvr>
                                    </p:animEffect>
                                  </p:childTnLst>
                                </p:cTn>
                              </p:par>
                              <p:par>
                                <p:cTn id="34" presetID="52" presetClass="entr" presetSubtype="0" fill="hold" grpId="0" nodeType="withEffect">
                                  <p:stCondLst>
                                    <p:cond delay="750"/>
                                  </p:stCondLst>
                                  <p:childTnLst>
                                    <p:set>
                                      <p:cBhvr>
                                        <p:cTn id="35" dur="1" fill="hold">
                                          <p:stCondLst>
                                            <p:cond delay="0"/>
                                          </p:stCondLst>
                                        </p:cTn>
                                        <p:tgtEl>
                                          <p:spTgt spid="4"/>
                                        </p:tgtEl>
                                        <p:attrNameLst>
                                          <p:attrName>style.visibility</p:attrName>
                                        </p:attrNameLst>
                                      </p:cBhvr>
                                      <p:to>
                                        <p:strVal val="visible"/>
                                      </p:to>
                                    </p:set>
                                    <p:animScale>
                                      <p:cBhvr>
                                        <p:cTn id="3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
                                        </p:tgtEl>
                                        <p:attrNameLst>
                                          <p:attrName>ppt_x</p:attrName>
                                          <p:attrName>ppt_y</p:attrName>
                                        </p:attrNameLst>
                                      </p:cBhvr>
                                    </p:animMotion>
                                    <p:animEffect transition="in" filter="fade">
                                      <p:cBhvr>
                                        <p:cTn id="38" dur="1000"/>
                                        <p:tgtEl>
                                          <p:spTgt spid="4"/>
                                        </p:tgtEl>
                                      </p:cBhvr>
                                    </p:animEffect>
                                  </p:childTnLst>
                                </p:cTn>
                              </p:par>
                            </p:childTnLst>
                          </p:cTn>
                        </p:par>
                        <p:par>
                          <p:cTn id="39" fill="hold">
                            <p:stCondLst>
                              <p:cond delay="2250"/>
                            </p:stCondLst>
                            <p:childTnLst>
                              <p:par>
                                <p:cTn id="40" presetID="16" presetClass="entr" presetSubtype="42"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outHorizontal)">
                                      <p:cBhvr>
                                        <p:cTn id="42" dur="500"/>
                                        <p:tgtEl>
                                          <p:spTgt spid="7"/>
                                        </p:tgtEl>
                                      </p:cBhvr>
                                    </p:animEffect>
                                  </p:childTnLst>
                                </p:cTn>
                              </p:par>
                            </p:childTnLst>
                          </p:cTn>
                        </p:par>
                        <p:par>
                          <p:cTn id="43" fill="hold">
                            <p:stCondLst>
                              <p:cond delay="2750"/>
                            </p:stCondLst>
                            <p:childTnLst>
                              <p:par>
                                <p:cTn id="44" presetID="2" presetClass="entr" presetSubtype="2"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750" fill="hold"/>
                                        <p:tgtEl>
                                          <p:spTgt spid="17"/>
                                        </p:tgtEl>
                                        <p:attrNameLst>
                                          <p:attrName>ppt_x</p:attrName>
                                        </p:attrNameLst>
                                      </p:cBhvr>
                                      <p:tavLst>
                                        <p:tav tm="0">
                                          <p:val>
                                            <p:strVal val="1+#ppt_w/2"/>
                                          </p:val>
                                        </p:tav>
                                        <p:tav tm="100000">
                                          <p:val>
                                            <p:strVal val="#ppt_x"/>
                                          </p:val>
                                        </p:tav>
                                      </p:tavLst>
                                    </p:anim>
                                    <p:anim calcmode="lin" valueType="num">
                                      <p:cBhvr additive="base">
                                        <p:cTn id="47" dur="75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2" presetClass="entr" presetSubtype="2" decel="10000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750" fill="hold"/>
                                        <p:tgtEl>
                                          <p:spTgt spid="27"/>
                                        </p:tgtEl>
                                        <p:attrNameLst>
                                          <p:attrName>ppt_x</p:attrName>
                                        </p:attrNameLst>
                                      </p:cBhvr>
                                      <p:tavLst>
                                        <p:tav tm="0">
                                          <p:val>
                                            <p:strVal val="1+#ppt_w/2"/>
                                          </p:val>
                                        </p:tav>
                                        <p:tav tm="100000">
                                          <p:val>
                                            <p:strVal val="#ppt_x"/>
                                          </p:val>
                                        </p:tav>
                                      </p:tavLst>
                                    </p:anim>
                                    <p:anim calcmode="lin" valueType="num">
                                      <p:cBhvr additive="base">
                                        <p:cTn id="52" dur="75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750"/>
                            </p:stCondLst>
                            <p:childTnLst>
                              <p:par>
                                <p:cTn id="54" presetID="2" presetClass="entr" presetSubtype="2" decel="10000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750" fill="hold"/>
                                        <p:tgtEl>
                                          <p:spTgt spid="28"/>
                                        </p:tgtEl>
                                        <p:attrNameLst>
                                          <p:attrName>ppt_x</p:attrName>
                                        </p:attrNameLst>
                                      </p:cBhvr>
                                      <p:tavLst>
                                        <p:tav tm="0">
                                          <p:val>
                                            <p:strVal val="1+#ppt_w/2"/>
                                          </p:val>
                                        </p:tav>
                                        <p:tav tm="100000">
                                          <p:val>
                                            <p:strVal val="#ppt_x"/>
                                          </p:val>
                                        </p:tav>
                                      </p:tavLst>
                                    </p:anim>
                                    <p:anim calcmode="lin" valueType="num">
                                      <p:cBhvr additive="base">
                                        <p:cTn id="57"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17" grpId="0"/>
      <p:bldP spid="27" grpId="0"/>
      <p:bldP spid="28" grpId="0"/>
      <p:bldP spid="13" grpId="0" bldLvl="0" animBg="1"/>
      <p:bldP spid="18" grpId="0" bldLvl="0" animBg="1"/>
      <p:bldP spid="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2700000">
            <a:off x="7422729" y="1312941"/>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p:cNvSpPr/>
          <p:nvPr/>
        </p:nvSpPr>
        <p:spPr>
          <a:xfrm rot="2700000">
            <a:off x="8148449" y="237986"/>
            <a:ext cx="753462" cy="753462"/>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name="adj" fmla="val 6887"/>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圆角矩形 6"/>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name="adj" fmla="val 6887"/>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name="adj" fmla="val 6887"/>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12"/>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name="adj" fmla="val 6887"/>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name="adj" fmla="val 6887"/>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name="adj" fmla="val 6887"/>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圆角矩形 21"/>
            <p:cNvSpPr/>
            <p:nvPr/>
          </p:nvSpPr>
          <p:spPr>
            <a:xfrm rot="2700000">
              <a:off x="3794878" y="1368844"/>
              <a:ext cx="1457637" cy="1457637"/>
            </a:xfrm>
            <a:prstGeom prst="roundRect">
              <a:avLst>
                <a:gd name="adj" fmla="val 6887"/>
              </a:avLst>
            </a:prstGeom>
            <a:solidFill>
              <a:schemeClr val="bg1"/>
            </a:solidFill>
            <a:ln w="12700">
              <a:noFill/>
            </a:ln>
            <a:effectLst>
              <a:innerShdw blurRad="190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圆角矩形 25"/>
          <p:cNvSpPr/>
          <p:nvPr/>
        </p:nvSpPr>
        <p:spPr>
          <a:xfrm rot="2700000">
            <a:off x="6111242" y="1401214"/>
            <a:ext cx="1068341" cy="1068341"/>
          </a:xfrm>
          <a:prstGeom prst="roundRect">
            <a:avLst>
              <a:gd name="adj" fmla="val 6887"/>
            </a:avLst>
          </a:prstGeom>
          <a:solidFill>
            <a:schemeClr val="bg1"/>
          </a:solidFill>
          <a:ln w="12700">
            <a:noFill/>
          </a:ln>
          <a:effectLst>
            <a:innerShdw blurRad="190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26"/>
          <p:cNvSpPr/>
          <p:nvPr/>
        </p:nvSpPr>
        <p:spPr>
          <a:xfrm rot="2700000">
            <a:off x="6821898" y="1162435"/>
            <a:ext cx="1149463" cy="1149463"/>
          </a:xfrm>
          <a:custGeom>
            <a:avLst/>
            <a:gdLst>
              <a:gd name="connsiteX0" fmla="*/ 95270 w 1266657"/>
              <a:gd name="connsiteY0" fmla="*/ 95268 h 1266657"/>
              <a:gd name="connsiteX1" fmla="*/ 72650 w 1266657"/>
              <a:gd name="connsiteY1" fmla="*/ 149877 h 1266657"/>
              <a:gd name="connsiteX2" fmla="*/ 72650 w 1266657"/>
              <a:gd name="connsiteY2" fmla="*/ 1116780 h 1266657"/>
              <a:gd name="connsiteX3" fmla="*/ 149878 w 1266657"/>
              <a:gd name="connsiteY3" fmla="*/ 1194008 h 1266657"/>
              <a:gd name="connsiteX4" fmla="*/ 1116781 w 1266657"/>
              <a:gd name="connsiteY4" fmla="*/ 1194008 h 1266657"/>
              <a:gd name="connsiteX5" fmla="*/ 1194009 w 1266657"/>
              <a:gd name="connsiteY5" fmla="*/ 1116780 h 1266657"/>
              <a:gd name="connsiteX6" fmla="*/ 1194010 w 1266657"/>
              <a:gd name="connsiteY6" fmla="*/ 149877 h 1266657"/>
              <a:gd name="connsiteX7" fmla="*/ 1116782 w 1266657"/>
              <a:gd name="connsiteY7" fmla="*/ 72649 h 1266657"/>
              <a:gd name="connsiteX8" fmla="*/ 149879 w 1266657"/>
              <a:gd name="connsiteY8" fmla="*/ 72649 h 1266657"/>
              <a:gd name="connsiteX9" fmla="*/ 95270 w 1266657"/>
              <a:gd name="connsiteY9" fmla="*/ 95268 h 1266657"/>
              <a:gd name="connsiteX10" fmla="*/ 25551 w 1266657"/>
              <a:gd name="connsiteY10" fmla="*/ 25550 h 1266657"/>
              <a:gd name="connsiteX11" fmla="*/ 87235 w 1266657"/>
              <a:gd name="connsiteY11" fmla="*/ 0 h 1266657"/>
              <a:gd name="connsiteX12" fmla="*/ 1179422 w 1266657"/>
              <a:gd name="connsiteY12" fmla="*/ 0 h 1266657"/>
              <a:gd name="connsiteX13" fmla="*/ 1266657 w 1266657"/>
              <a:gd name="connsiteY13" fmla="*/ 87235 h 1266657"/>
              <a:gd name="connsiteX14" fmla="*/ 1266657 w 1266657"/>
              <a:gd name="connsiteY14" fmla="*/ 1179422 h 1266657"/>
              <a:gd name="connsiteX15" fmla="*/ 1179422 w 1266657"/>
              <a:gd name="connsiteY15" fmla="*/ 1266657 h 1266657"/>
              <a:gd name="connsiteX16" fmla="*/ 87235 w 1266657"/>
              <a:gd name="connsiteY16" fmla="*/ 1266657 h 1266657"/>
              <a:gd name="connsiteX17" fmla="*/ 0 w 1266657"/>
              <a:gd name="connsiteY17" fmla="*/ 1179422 h 1266657"/>
              <a:gd name="connsiteX18" fmla="*/ 0 w 1266657"/>
              <a:gd name="connsiteY18" fmla="*/ 87235 h 1266657"/>
              <a:gd name="connsiteX19" fmla="*/ 25551 w 1266657"/>
              <a:gd name="connsiteY19" fmla="*/ 25550 h 126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6657" h="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3973720" y="3375488"/>
            <a:ext cx="4288353" cy="1323439"/>
          </a:xfrm>
          <a:prstGeom prst="rect">
            <a:avLst/>
          </a:prstGeom>
          <a:noFill/>
        </p:spPr>
        <p:txBody>
          <a:bodyPr wrap="none" rtlCol="0">
            <a:spAutoFit/>
          </a:bodyPr>
          <a:lstStyle/>
          <a:p>
            <a:pPr algn="ctr"/>
            <a:r>
              <a:rPr lang="en-US" altLang="zh-CN" sz="4000" kern="0" dirty="0">
                <a:solidFill>
                  <a:prstClr val="black">
                    <a:lumMod val="85000"/>
                    <a:lumOff val="15000"/>
                  </a:prstClr>
                </a:solidFill>
                <a:cs typeface="+mn-ea"/>
                <a:sym typeface="+mn-lt"/>
              </a:rPr>
              <a:t>Part </a:t>
            </a:r>
            <a:r>
              <a:rPr lang="en-US" altLang="zh-CN" sz="4000" kern="0" dirty="0" smtClean="0">
                <a:solidFill>
                  <a:prstClr val="black">
                    <a:lumMod val="85000"/>
                    <a:lumOff val="15000"/>
                  </a:prstClr>
                </a:solidFill>
                <a:cs typeface="+mn-ea"/>
                <a:sym typeface="+mn-lt"/>
              </a:rPr>
              <a:t>Three</a:t>
            </a:r>
            <a:endParaRPr lang="en-US" altLang="zh-CN" sz="4000" b="1" dirty="0" smtClean="0">
              <a:solidFill>
                <a:srgbClr val="2070A1"/>
              </a:solidFill>
              <a:cs typeface="+mn-ea"/>
              <a:sym typeface="+mn-lt"/>
            </a:endParaRPr>
          </a:p>
          <a:p>
            <a:pPr algn="ctr"/>
            <a:r>
              <a:rPr lang="zh-CN" altLang="en-US" sz="4000" b="1" dirty="0" smtClean="0">
                <a:solidFill>
                  <a:srgbClr val="2070A1"/>
                </a:solidFill>
                <a:cs typeface="+mn-ea"/>
                <a:sym typeface="+mn-lt"/>
              </a:rPr>
              <a:t>合同</a:t>
            </a:r>
            <a:r>
              <a:rPr lang="zh-CN" altLang="en-US" sz="4000" b="1" dirty="0">
                <a:solidFill>
                  <a:srgbClr val="2070A1"/>
                </a:solidFill>
                <a:cs typeface="+mn-ea"/>
                <a:sym typeface="+mn-lt"/>
              </a:rPr>
              <a:t>节水实施步骤</a:t>
            </a:r>
          </a:p>
        </p:txBody>
      </p:sp>
      <p:cxnSp>
        <p:nvCxnSpPr>
          <p:cNvPr id="31" name="直接连接符 30"/>
          <p:cNvCxnSpPr/>
          <p:nvPr/>
        </p:nvCxnSpPr>
        <p:spPr>
          <a:xfrm>
            <a:off x="5483454" y="4781807"/>
            <a:ext cx="1268886" cy="0"/>
          </a:xfrm>
          <a:prstGeom prst="line">
            <a:avLst/>
          </a:prstGeom>
          <a:ln w="25400" cap="rnd">
            <a:solidFill>
              <a:srgbClr val="34B2E4"/>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1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ppt_x"/>
                                          </p:val>
                                        </p:tav>
                                        <p:tav tm="100000">
                                          <p:val>
                                            <p:strVal val="#ppt_x"/>
                                          </p:val>
                                        </p:tav>
                                      </p:tavLst>
                                    </p:anim>
                                    <p:anim calcmode="lin" valueType="num">
                                      <p:cBhvr additive="base">
                                        <p:cTn id="32" dur="10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1" decel="100000" fill="hold" nodeType="withEffect">
                                  <p:stCondLst>
                                    <p:cond delay="2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22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par>
                          <p:cTn id="45" fill="hold">
                            <p:stCondLst>
                              <p:cond delay="3250"/>
                            </p:stCondLst>
                            <p:childTnLst>
                              <p:par>
                                <p:cTn id="46" presetID="45" presetClass="entr" presetSubtype="0" fill="hold" grpId="0" nodeType="afterEffect">
                                  <p:stCondLst>
                                    <p:cond delay="0"/>
                                  </p:stCondLst>
                                  <p:iterate type="lt">
                                    <p:tmPct val="20000"/>
                                  </p:iterate>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anim calcmode="lin" valueType="num">
                                      <p:cBhvr>
                                        <p:cTn id="49" dur="500" fill="hold"/>
                                        <p:tgtEl>
                                          <p:spTgt spid="28"/>
                                        </p:tgtEl>
                                        <p:attrNameLst>
                                          <p:attrName>ppt_w</p:attrName>
                                        </p:attrNameLst>
                                      </p:cBhvr>
                                      <p:tavLst>
                                        <p:tav tm="0" fmla="#ppt_w*sin(2.5*pi*$)">
                                          <p:val>
                                            <p:fltVal val="0"/>
                                          </p:val>
                                        </p:tav>
                                        <p:tav tm="100000">
                                          <p:val>
                                            <p:fltVal val="1"/>
                                          </p:val>
                                        </p:tav>
                                      </p:tavLst>
                                    </p:anim>
                                    <p:anim calcmode="lin" valueType="num">
                                      <p:cBhvr>
                                        <p:cTn id="50" dur="500" fill="hold"/>
                                        <p:tgtEl>
                                          <p:spTgt spid="28"/>
                                        </p:tgtEl>
                                        <p:attrNameLst>
                                          <p:attrName>ppt_h</p:attrName>
                                        </p:attrNameLst>
                                      </p:cBhvr>
                                      <p:tavLst>
                                        <p:tav tm="0">
                                          <p:val>
                                            <p:strVal val="#ppt_h"/>
                                          </p:val>
                                        </p:tav>
                                        <p:tav tm="100000">
                                          <p:val>
                                            <p:strVal val="#ppt_h"/>
                                          </p:val>
                                        </p:tav>
                                      </p:tavLst>
                                    </p:anim>
                                  </p:childTnLst>
                                </p:cTn>
                              </p:par>
                            </p:childTnLst>
                          </p:cTn>
                        </p:par>
                        <p:par>
                          <p:cTn id="51" fill="hold">
                            <p:stCondLst>
                              <p:cond delay="5350"/>
                            </p:stCondLst>
                            <p:childTnLst>
                              <p:par>
                                <p:cTn id="52" presetID="16" presetClass="entr" presetSubtype="37"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out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26" grpId="0" bldLvl="0" animBg="1"/>
      <p:bldP spid="27"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73620" y="3366720"/>
            <a:ext cx="1384817" cy="1384817"/>
            <a:chOff x="4373620" y="3366720"/>
            <a:chExt cx="1384817" cy="1384817"/>
          </a:xfrm>
        </p:grpSpPr>
        <p:sp>
          <p:nvSpPr>
            <p:cNvPr id="6" name="ïṧḷïḓê-Shape 171"/>
            <p:cNvSpPr/>
            <p:nvPr/>
          </p:nvSpPr>
          <p:spPr>
            <a:xfrm rot="18900000">
              <a:off x="4373620" y="3366720"/>
              <a:ext cx="1384817" cy="1384817"/>
            </a:xfrm>
            <a:prstGeom prst="rect">
              <a:avLst/>
            </a:prstGeom>
            <a:solidFill>
              <a:srgbClr val="E14956"/>
            </a:solidFill>
            <a:ln w="12700">
              <a:miter lim="400000"/>
            </a:ln>
          </p:spPr>
          <p:txBody>
            <a:bodyPr lIns="0" tIns="0" rIns="0" bIns="0" anchor="ctr"/>
            <a:lstStyle/>
            <a:p>
              <a:endParaRPr>
                <a:cs typeface="+mn-ea"/>
                <a:sym typeface="+mn-lt"/>
              </a:endParaRPr>
            </a:p>
          </p:txBody>
        </p:sp>
        <p:sp>
          <p:nvSpPr>
            <p:cNvPr id="119" name="Shape 2550"/>
            <p:cNvSpPr/>
            <p:nvPr/>
          </p:nvSpPr>
          <p:spPr>
            <a:xfrm>
              <a:off x="4816840" y="3841164"/>
              <a:ext cx="474488" cy="47448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8" name="组合 7"/>
          <p:cNvGrpSpPr/>
          <p:nvPr/>
        </p:nvGrpSpPr>
        <p:grpSpPr>
          <a:xfrm>
            <a:off x="5403591" y="4396691"/>
            <a:ext cx="1384817" cy="1384817"/>
            <a:chOff x="5403591" y="4396691"/>
            <a:chExt cx="1384817" cy="1384817"/>
          </a:xfrm>
        </p:grpSpPr>
        <p:sp>
          <p:nvSpPr>
            <p:cNvPr id="4" name="ïṧḷïḓê-Shape 169"/>
            <p:cNvSpPr/>
            <p:nvPr/>
          </p:nvSpPr>
          <p:spPr>
            <a:xfrm rot="18900000">
              <a:off x="5403591" y="4396691"/>
              <a:ext cx="1384817" cy="1384817"/>
            </a:xfrm>
            <a:prstGeom prst="rect">
              <a:avLst/>
            </a:prstGeom>
            <a:solidFill>
              <a:srgbClr val="F99302"/>
            </a:solidFill>
            <a:ln w="12700">
              <a:miter lim="400000"/>
            </a:ln>
          </p:spPr>
          <p:txBody>
            <a:bodyPr lIns="0" tIns="0" rIns="0" bIns="0" anchor="ctr"/>
            <a:lstStyle/>
            <a:p>
              <a:endParaRPr>
                <a:cs typeface="+mn-ea"/>
                <a:sym typeface="+mn-lt"/>
              </a:endParaRPr>
            </a:p>
          </p:txBody>
        </p:sp>
        <p:sp>
          <p:nvSpPr>
            <p:cNvPr id="120" name="Shape 2553"/>
            <p:cNvSpPr/>
            <p:nvPr/>
          </p:nvSpPr>
          <p:spPr>
            <a:xfrm>
              <a:off x="5909513" y="4924180"/>
              <a:ext cx="474487" cy="43135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2" name="组合 1"/>
          <p:cNvGrpSpPr/>
          <p:nvPr/>
        </p:nvGrpSpPr>
        <p:grpSpPr>
          <a:xfrm>
            <a:off x="5403591" y="2336749"/>
            <a:ext cx="1384817" cy="1384817"/>
            <a:chOff x="5403591" y="2336749"/>
            <a:chExt cx="1384817" cy="1384817"/>
          </a:xfrm>
        </p:grpSpPr>
        <p:sp>
          <p:nvSpPr>
            <p:cNvPr id="3" name="ïṧḷïḓê-Shape 168"/>
            <p:cNvSpPr/>
            <p:nvPr/>
          </p:nvSpPr>
          <p:spPr>
            <a:xfrm rot="18900000">
              <a:off x="5403591" y="2336749"/>
              <a:ext cx="1384817" cy="1384817"/>
            </a:xfrm>
            <a:prstGeom prst="rect">
              <a:avLst/>
            </a:prstGeom>
            <a:noFill/>
            <a:ln w="50800">
              <a:solidFill>
                <a:srgbClr val="2070A1"/>
              </a:solidFill>
              <a:miter lim="400000"/>
            </a:ln>
          </p:spPr>
          <p:txBody>
            <a:bodyPr lIns="0" tIns="0" rIns="0" bIns="0" anchor="ctr"/>
            <a:lstStyle/>
            <a:p>
              <a:endParaRPr>
                <a:cs typeface="+mn-ea"/>
                <a:sym typeface="+mn-lt"/>
              </a:endParaRPr>
            </a:p>
          </p:txBody>
        </p:sp>
        <p:sp>
          <p:nvSpPr>
            <p:cNvPr id="121" name="Shape 2587"/>
            <p:cNvSpPr/>
            <p:nvPr/>
          </p:nvSpPr>
          <p:spPr>
            <a:xfrm>
              <a:off x="5838158" y="2758004"/>
              <a:ext cx="474488" cy="47448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070A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7" name="组合 6"/>
          <p:cNvGrpSpPr/>
          <p:nvPr/>
        </p:nvGrpSpPr>
        <p:grpSpPr>
          <a:xfrm>
            <a:off x="6433562" y="3366720"/>
            <a:ext cx="1384817" cy="1384817"/>
            <a:chOff x="6433562" y="3366720"/>
            <a:chExt cx="1384817" cy="1384817"/>
          </a:xfrm>
        </p:grpSpPr>
        <p:sp>
          <p:nvSpPr>
            <p:cNvPr id="5" name="ïṧḷïḓê-Shape 170"/>
            <p:cNvSpPr/>
            <p:nvPr/>
          </p:nvSpPr>
          <p:spPr>
            <a:xfrm rot="18900000">
              <a:off x="6433562" y="3366720"/>
              <a:ext cx="1384817" cy="1384817"/>
            </a:xfrm>
            <a:prstGeom prst="rect">
              <a:avLst/>
            </a:prstGeom>
            <a:solidFill>
              <a:srgbClr val="A6315B"/>
            </a:solidFill>
            <a:ln w="12700">
              <a:miter lim="400000"/>
            </a:ln>
          </p:spPr>
          <p:txBody>
            <a:bodyPr lIns="0" tIns="0" rIns="0" bIns="0" anchor="ctr"/>
            <a:lstStyle/>
            <a:p>
              <a:endParaRPr>
                <a:cs typeface="+mn-ea"/>
                <a:sym typeface="+mn-lt"/>
              </a:endParaRPr>
            </a:p>
          </p:txBody>
        </p:sp>
        <p:sp>
          <p:nvSpPr>
            <p:cNvPr id="122" name="Shape 2613"/>
            <p:cNvSpPr/>
            <p:nvPr/>
          </p:nvSpPr>
          <p:spPr>
            <a:xfrm>
              <a:off x="6939484" y="3850573"/>
              <a:ext cx="474488" cy="47448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grpSp>
        <p:nvGrpSpPr>
          <p:cNvPr id="11" name="组合 10"/>
          <p:cNvGrpSpPr/>
          <p:nvPr/>
        </p:nvGrpSpPr>
        <p:grpSpPr>
          <a:xfrm>
            <a:off x="7796585" y="1860718"/>
            <a:ext cx="3432247" cy="1236859"/>
            <a:chOff x="7796585" y="2116623"/>
            <a:chExt cx="3432247" cy="1236859"/>
          </a:xfrm>
        </p:grpSpPr>
        <p:sp>
          <p:nvSpPr>
            <p:cNvPr id="123" name="矩形 122"/>
            <p:cNvSpPr/>
            <p:nvPr/>
          </p:nvSpPr>
          <p:spPr>
            <a:xfrm>
              <a:off x="7796585" y="2616247"/>
              <a:ext cx="3432247" cy="737235"/>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包括水源结构、取水用途、用水规模及用水量、非常规水利用情况等</a:t>
              </a:r>
            </a:p>
          </p:txBody>
        </p:sp>
        <p:sp>
          <p:nvSpPr>
            <p:cNvPr id="124" name="矩形 123"/>
            <p:cNvSpPr/>
            <p:nvPr/>
          </p:nvSpPr>
          <p:spPr>
            <a:xfrm>
              <a:off x="7796585" y="2116623"/>
              <a:ext cx="2771877" cy="553085"/>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用水量调查</a:t>
              </a:r>
            </a:p>
          </p:txBody>
        </p:sp>
      </p:grpSp>
      <p:grpSp>
        <p:nvGrpSpPr>
          <p:cNvPr id="12" name="组合 11"/>
          <p:cNvGrpSpPr/>
          <p:nvPr/>
        </p:nvGrpSpPr>
        <p:grpSpPr>
          <a:xfrm>
            <a:off x="7849235" y="4086226"/>
            <a:ext cx="3976370" cy="2207833"/>
            <a:chOff x="7796585" y="4677327"/>
            <a:chExt cx="3432247" cy="2207617"/>
          </a:xfrm>
        </p:grpSpPr>
        <p:sp>
          <p:nvSpPr>
            <p:cNvPr id="125" name="矩形 124"/>
            <p:cNvSpPr/>
            <p:nvPr/>
          </p:nvSpPr>
          <p:spPr>
            <a:xfrm>
              <a:off x="7796585" y="5176951"/>
              <a:ext cx="3432247" cy="1707993"/>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对项目范围内的宿舍楼、办公楼、食堂等建筑物内的所有用水终端进行调查统计，包括用水终端的种类、型号参数、数量、使用年限等；对学</a:t>
              </a:r>
              <a:r>
                <a:rPr lang="zh-CN" altLang="en-US" sz="1400" dirty="0" smtClean="0">
                  <a:solidFill>
                    <a:schemeClr val="tx1">
                      <a:lumMod val="50000"/>
                      <a:lumOff val="50000"/>
                    </a:schemeClr>
                  </a:solidFill>
                  <a:cs typeface="+mn-ea"/>
                  <a:sym typeface="+mn-lt"/>
                </a:rPr>
                <a:t>校、医院绿</a:t>
              </a:r>
              <a:r>
                <a:rPr lang="zh-CN" altLang="en-US" sz="1400" dirty="0">
                  <a:solidFill>
                    <a:schemeClr val="tx1">
                      <a:lumMod val="50000"/>
                      <a:lumOff val="50000"/>
                    </a:schemeClr>
                  </a:solidFill>
                  <a:cs typeface="+mn-ea"/>
                  <a:sym typeface="+mn-lt"/>
                </a:rPr>
                <a:t>化、空调、消防、非常规水利用设施进行调查</a:t>
              </a:r>
            </a:p>
          </p:txBody>
        </p:sp>
        <p:sp>
          <p:nvSpPr>
            <p:cNvPr id="126" name="矩形 125"/>
            <p:cNvSpPr/>
            <p:nvPr/>
          </p:nvSpPr>
          <p:spPr>
            <a:xfrm>
              <a:off x="7796585" y="4677327"/>
              <a:ext cx="2771877" cy="553031"/>
            </a:xfrm>
            <a:prstGeom prst="rect">
              <a:avLst/>
            </a:prstGeom>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300" normalizeH="0" baseline="0" noProof="0">
                  <a:ln>
                    <a:noFill/>
                  </a:ln>
                  <a:solidFill>
                    <a:schemeClr val="tx1">
                      <a:lumMod val="75000"/>
                      <a:lumOff val="25000"/>
                    </a:schemeClr>
                  </a:solidFill>
                  <a:effectLst/>
                  <a:uLnTx/>
                  <a:uFillTx/>
                  <a:cs typeface="+mn-ea"/>
                  <a:sym typeface="+mn-lt"/>
                </a:rPr>
                <a:t>用水终端情况调查</a:t>
              </a:r>
            </a:p>
          </p:txBody>
        </p:sp>
      </p:grpSp>
      <p:grpSp>
        <p:nvGrpSpPr>
          <p:cNvPr id="10" name="组合 9"/>
          <p:cNvGrpSpPr/>
          <p:nvPr/>
        </p:nvGrpSpPr>
        <p:grpSpPr>
          <a:xfrm>
            <a:off x="585880" y="1842938"/>
            <a:ext cx="3432247" cy="1561453"/>
            <a:chOff x="957990" y="2116623"/>
            <a:chExt cx="3432247" cy="1561453"/>
          </a:xfrm>
        </p:grpSpPr>
        <p:sp>
          <p:nvSpPr>
            <p:cNvPr id="127" name="矩形 126"/>
            <p:cNvSpPr/>
            <p:nvPr/>
          </p:nvSpPr>
          <p:spPr>
            <a:xfrm>
              <a:off x="957990" y="2616247"/>
              <a:ext cx="3432247" cy="1061829"/>
            </a:xfrm>
            <a:prstGeom prst="rect">
              <a:avLst/>
            </a:prstGeom>
          </p:spPr>
          <p:txBody>
            <a:bodyPr wrap="square">
              <a:spAutoFit/>
            </a:bodyPr>
            <a:lstStyle/>
            <a:p>
              <a:pPr algn="r">
                <a:lnSpc>
                  <a:spcPct val="150000"/>
                </a:lnSpc>
              </a:pPr>
              <a:r>
                <a:rPr lang="zh-CN" altLang="en-US" sz="1400" dirty="0">
                  <a:solidFill>
                    <a:schemeClr val="tx1">
                      <a:lumMod val="50000"/>
                      <a:lumOff val="50000"/>
                    </a:schemeClr>
                  </a:solidFill>
                  <a:cs typeface="+mn-ea"/>
                  <a:sym typeface="+mn-lt"/>
                </a:rPr>
                <a:t>包括学校类型、在校人数</a:t>
              </a:r>
              <a:r>
                <a:rPr lang="zh-CN" altLang="en-US" sz="1400" dirty="0" smtClean="0">
                  <a:solidFill>
                    <a:schemeClr val="tx1">
                      <a:lumMod val="50000"/>
                      <a:lumOff val="50000"/>
                    </a:schemeClr>
                  </a:solidFill>
                  <a:cs typeface="+mn-ea"/>
                  <a:sym typeface="+mn-lt"/>
                </a:rPr>
                <a:t>、医院床位数、项</a:t>
              </a:r>
              <a:r>
                <a:rPr lang="zh-CN" altLang="en-US" sz="1400" dirty="0">
                  <a:solidFill>
                    <a:schemeClr val="tx1">
                      <a:lumMod val="50000"/>
                      <a:lumOff val="50000"/>
                    </a:schemeClr>
                  </a:solidFill>
                  <a:cs typeface="+mn-ea"/>
                  <a:sym typeface="+mn-lt"/>
                </a:rPr>
                <a:t>目边界、占地面积及土地用途、建筑物种类及数量等</a:t>
              </a:r>
            </a:p>
          </p:txBody>
        </p:sp>
        <p:sp>
          <p:nvSpPr>
            <p:cNvPr id="128" name="矩形 127"/>
            <p:cNvSpPr/>
            <p:nvPr/>
          </p:nvSpPr>
          <p:spPr>
            <a:xfrm>
              <a:off x="1618360" y="2116623"/>
              <a:ext cx="2771877" cy="553085"/>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300" normalizeH="0" baseline="0" noProof="0" dirty="0">
                  <a:ln>
                    <a:noFill/>
                  </a:ln>
                  <a:solidFill>
                    <a:schemeClr val="tx1">
                      <a:lumMod val="75000"/>
                      <a:lumOff val="25000"/>
                    </a:schemeClr>
                  </a:solidFill>
                  <a:effectLst/>
                  <a:uLnTx/>
                  <a:uFillTx/>
                  <a:cs typeface="+mn-ea"/>
                  <a:sym typeface="+mn-lt"/>
                </a:rPr>
                <a:t>基本情况调查</a:t>
              </a:r>
            </a:p>
          </p:txBody>
        </p:sp>
      </p:grpSp>
      <p:grpSp>
        <p:nvGrpSpPr>
          <p:cNvPr id="13" name="组合 12"/>
          <p:cNvGrpSpPr/>
          <p:nvPr/>
        </p:nvGrpSpPr>
        <p:grpSpPr>
          <a:xfrm>
            <a:off x="585880" y="3225717"/>
            <a:ext cx="3432247" cy="1236859"/>
            <a:chOff x="957990" y="4677327"/>
            <a:chExt cx="3432247" cy="1236859"/>
          </a:xfrm>
        </p:grpSpPr>
        <p:sp>
          <p:nvSpPr>
            <p:cNvPr id="129" name="矩形 128"/>
            <p:cNvSpPr/>
            <p:nvPr/>
          </p:nvSpPr>
          <p:spPr>
            <a:xfrm>
              <a:off x="957990" y="5176951"/>
              <a:ext cx="3432247" cy="737235"/>
            </a:xfrm>
            <a:prstGeom prst="rect">
              <a:avLst/>
            </a:prstGeom>
          </p:spPr>
          <p:txBody>
            <a:bodyPr wrap="square">
              <a:spAutoFit/>
            </a:bodyPr>
            <a:lstStyle/>
            <a:p>
              <a:pPr algn="r">
                <a:lnSpc>
                  <a:spcPct val="150000"/>
                </a:lnSpc>
              </a:pPr>
              <a:r>
                <a:rPr lang="zh-CN" altLang="en-US" sz="1400" dirty="0">
                  <a:solidFill>
                    <a:schemeClr val="tx1">
                      <a:lumMod val="50000"/>
                      <a:lumOff val="50000"/>
                    </a:schemeClr>
                  </a:solidFill>
                  <a:cs typeface="+mn-ea"/>
                  <a:sym typeface="+mn-lt"/>
                </a:rPr>
                <a:t>包括供水管网的建成年代、使用材料、管线布设、漏损状况等</a:t>
              </a:r>
            </a:p>
          </p:txBody>
        </p:sp>
        <p:sp>
          <p:nvSpPr>
            <p:cNvPr id="130" name="矩形 129"/>
            <p:cNvSpPr/>
            <p:nvPr/>
          </p:nvSpPr>
          <p:spPr>
            <a:xfrm>
              <a:off x="1618360" y="4677327"/>
              <a:ext cx="2771877" cy="553085"/>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300" normalizeH="0" baseline="0" noProof="0" dirty="0">
                  <a:ln>
                    <a:noFill/>
                  </a:ln>
                  <a:solidFill>
                    <a:schemeClr val="tx1">
                      <a:lumMod val="75000"/>
                      <a:lumOff val="25000"/>
                    </a:schemeClr>
                  </a:solidFill>
                  <a:effectLst/>
                  <a:uLnTx/>
                  <a:uFillTx/>
                  <a:cs typeface="+mn-ea"/>
                  <a:sym typeface="+mn-lt"/>
                </a:rPr>
                <a:t>供水管网调查</a:t>
              </a:r>
            </a:p>
          </p:txBody>
        </p:sp>
      </p:grpSp>
      <p:sp>
        <p:nvSpPr>
          <p:cNvPr id="22" name="矩形 21"/>
          <p:cNvSpPr/>
          <p:nvPr/>
        </p:nvSpPr>
        <p:spPr>
          <a:xfrm>
            <a:off x="1666993" y="692150"/>
            <a:ext cx="3380020" cy="645160"/>
          </a:xfrm>
          <a:prstGeom prst="rect">
            <a:avLst/>
          </a:prstGeom>
          <a:effectLst/>
        </p:spPr>
        <p:txBody>
          <a:bodyPr wrap="square">
            <a:spAutoFit/>
          </a:bodyPr>
          <a:lstStyle/>
          <a:p>
            <a:pPr lvl="0">
              <a:lnSpc>
                <a:spcPct val="150000"/>
              </a:lnSpc>
              <a:defRPr/>
            </a:pPr>
            <a:r>
              <a:rPr lang="en-US" altLang="zh-CN" sz="2400" kern="0" dirty="0">
                <a:solidFill>
                  <a:prstClr val="black">
                    <a:lumMod val="65000"/>
                    <a:lumOff val="35000"/>
                  </a:prstClr>
                </a:solidFill>
                <a:cs typeface="+mn-ea"/>
                <a:sym typeface="+mn-lt"/>
              </a:rPr>
              <a:t>1</a:t>
            </a:r>
            <a:r>
              <a:rPr lang="zh-CN" altLang="en-US" sz="2400" kern="0" dirty="0">
                <a:solidFill>
                  <a:prstClr val="black">
                    <a:lumMod val="65000"/>
                    <a:lumOff val="35000"/>
                  </a:prstClr>
                </a:solidFill>
                <a:cs typeface="+mn-ea"/>
                <a:sym typeface="+mn-lt"/>
              </a:rPr>
              <a:t>、调查评估</a:t>
            </a:r>
          </a:p>
        </p:txBody>
      </p:sp>
      <p:sp>
        <p:nvSpPr>
          <p:cNvPr id="23" name="圆角矩形 22"/>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604930" y="4717967"/>
            <a:ext cx="3432247" cy="1560074"/>
            <a:chOff x="957990" y="4677327"/>
            <a:chExt cx="3432247" cy="1560074"/>
          </a:xfrm>
        </p:grpSpPr>
        <p:sp>
          <p:nvSpPr>
            <p:cNvPr id="15" name="矩形 14"/>
            <p:cNvSpPr/>
            <p:nvPr/>
          </p:nvSpPr>
          <p:spPr>
            <a:xfrm>
              <a:off x="957990" y="5176951"/>
              <a:ext cx="3432247" cy="1060450"/>
            </a:xfrm>
            <a:prstGeom prst="rect">
              <a:avLst/>
            </a:prstGeom>
          </p:spPr>
          <p:txBody>
            <a:bodyPr wrap="square">
              <a:spAutoFit/>
            </a:bodyPr>
            <a:lstStyle/>
            <a:p>
              <a:pPr algn="r">
                <a:lnSpc>
                  <a:spcPct val="150000"/>
                </a:lnSpc>
              </a:pPr>
              <a:r>
                <a:rPr lang="zh-CN" altLang="en-US" sz="1400" dirty="0">
                  <a:solidFill>
                    <a:schemeClr val="tx1">
                      <a:lumMod val="50000"/>
                      <a:lumOff val="50000"/>
                    </a:schemeClr>
                  </a:solidFill>
                  <a:cs typeface="+mn-ea"/>
                  <a:sym typeface="+mn-lt"/>
                </a:rPr>
                <a:t>包括日常管理、规章制度、故障维修、维护保养、应急处置、用水计量与监管、水费缴纳情况等</a:t>
              </a:r>
            </a:p>
          </p:txBody>
        </p:sp>
        <p:sp>
          <p:nvSpPr>
            <p:cNvPr id="16" name="矩形 15"/>
            <p:cNvSpPr/>
            <p:nvPr/>
          </p:nvSpPr>
          <p:spPr>
            <a:xfrm>
              <a:off x="1618360" y="4677327"/>
              <a:ext cx="2771877" cy="553085"/>
            </a:xfrm>
            <a:prstGeom prst="rect">
              <a:avLst/>
            </a:prstGeom>
            <a:effectLst/>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300" normalizeH="0" baseline="0" noProof="0" dirty="0">
                  <a:ln>
                    <a:noFill/>
                  </a:ln>
                  <a:solidFill>
                    <a:schemeClr val="tx1">
                      <a:lumMod val="75000"/>
                      <a:lumOff val="25000"/>
                    </a:schemeClr>
                  </a:solidFill>
                  <a:effectLst/>
                  <a:uLnTx/>
                  <a:uFillTx/>
                  <a:cs typeface="+mn-ea"/>
                  <a:sym typeface="+mn-lt"/>
                </a:rPr>
                <a:t>用水管理情况调查</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45" presetClass="entr" presetSubtype="0" fill="hold" grpId="0" nodeType="withEffect">
                                  <p:stCondLst>
                                    <p:cond delay="250"/>
                                  </p:stCondLst>
                                  <p:iterate type="lt">
                                    <p:tmPct val="2000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anim calcmode="lin" valueType="num">
                                      <p:cBhvr>
                                        <p:cTn id="16" dur="500" fill="hold"/>
                                        <p:tgtEl>
                                          <p:spTgt spid="22"/>
                                        </p:tgtEl>
                                        <p:attrNameLst>
                                          <p:attrName>ppt_w</p:attrName>
                                        </p:attrNameLst>
                                      </p:cBhvr>
                                      <p:tavLst>
                                        <p:tav tm="0" fmla="#ppt_w*sin(2.5*pi*$)">
                                          <p:val>
                                            <p:fltVal val="0"/>
                                          </p:val>
                                        </p:tav>
                                        <p:tav tm="100000">
                                          <p:val>
                                            <p:fltVal val="1"/>
                                          </p:val>
                                        </p:tav>
                                      </p:tavLst>
                                    </p:anim>
                                    <p:anim calcmode="lin" valueType="num">
                                      <p:cBhvr>
                                        <p:cTn id="17" dur="500" fill="hold"/>
                                        <p:tgtEl>
                                          <p:spTgt spid="22"/>
                                        </p:tgtEl>
                                        <p:attrNameLst>
                                          <p:attrName>ppt_h</p:attrName>
                                        </p:attrNameLst>
                                      </p:cBhvr>
                                      <p:tavLst>
                                        <p:tav tm="0">
                                          <p:val>
                                            <p:strVal val="#ppt_h"/>
                                          </p:val>
                                        </p:tav>
                                        <p:tav tm="100000">
                                          <p:val>
                                            <p:strVal val="#ppt_h"/>
                                          </p:val>
                                        </p:tav>
                                      </p:tavLst>
                                    </p:anim>
                                  </p:childTnLst>
                                </p:cTn>
                              </p:par>
                            </p:childTnLst>
                          </p:cTn>
                        </p:par>
                        <p:par>
                          <p:cTn id="18" fill="hold">
                            <p:stCondLst>
                              <p:cond delay="1250"/>
                            </p:stCondLst>
                            <p:childTnLst>
                              <p:par>
                                <p:cTn id="19" presetID="49" presetClass="entr" presetSubtype="0"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 calcmode="lin" valueType="num">
                                      <p:cBhvr>
                                        <p:cTn id="23" dur="750" fill="hold"/>
                                        <p:tgtEl>
                                          <p:spTgt spid="2"/>
                                        </p:tgtEl>
                                        <p:attrNameLst>
                                          <p:attrName>style.rotation</p:attrName>
                                        </p:attrNameLst>
                                      </p:cBhvr>
                                      <p:tavLst>
                                        <p:tav tm="0">
                                          <p:val>
                                            <p:fltVal val="360"/>
                                          </p:val>
                                        </p:tav>
                                        <p:tav tm="100000">
                                          <p:val>
                                            <p:fltVal val="0"/>
                                          </p:val>
                                        </p:tav>
                                      </p:tavLst>
                                    </p:anim>
                                    <p:animEffect transition="in" filter="fade">
                                      <p:cBhvr>
                                        <p:cTn id="24" dur="750"/>
                                        <p:tgtEl>
                                          <p:spTgt spid="2"/>
                                        </p:tgtEl>
                                      </p:cBhvr>
                                    </p:animEffect>
                                  </p:childTnLst>
                                </p:cTn>
                              </p:par>
                              <p:par>
                                <p:cTn id="25" presetID="49" presetClass="entr" presetSubtype="0" decel="100000"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 calcmode="lin" valueType="num">
                                      <p:cBhvr>
                                        <p:cTn id="29" dur="750" fill="hold"/>
                                        <p:tgtEl>
                                          <p:spTgt spid="9"/>
                                        </p:tgtEl>
                                        <p:attrNameLst>
                                          <p:attrName>style.rotation</p:attrName>
                                        </p:attrNameLst>
                                      </p:cBhvr>
                                      <p:tavLst>
                                        <p:tav tm="0">
                                          <p:val>
                                            <p:fltVal val="360"/>
                                          </p:val>
                                        </p:tav>
                                        <p:tav tm="100000">
                                          <p:val>
                                            <p:fltVal val="0"/>
                                          </p:val>
                                        </p:tav>
                                      </p:tavLst>
                                    </p:anim>
                                    <p:animEffect transition="in" filter="fade">
                                      <p:cBhvr>
                                        <p:cTn id="30" dur="750"/>
                                        <p:tgtEl>
                                          <p:spTgt spid="9"/>
                                        </p:tgtEl>
                                      </p:cBhvr>
                                    </p:animEffect>
                                  </p:childTnLst>
                                </p:cTn>
                              </p:par>
                              <p:par>
                                <p:cTn id="31" presetID="49" presetClass="entr" presetSubtype="0" decel="100000" fill="hold" nodeType="withEffect">
                                  <p:stCondLst>
                                    <p:cond delay="50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 calcmode="lin" valueType="num">
                                      <p:cBhvr>
                                        <p:cTn id="35" dur="750" fill="hold"/>
                                        <p:tgtEl>
                                          <p:spTgt spid="7"/>
                                        </p:tgtEl>
                                        <p:attrNameLst>
                                          <p:attrName>style.rotation</p:attrName>
                                        </p:attrNameLst>
                                      </p:cBhvr>
                                      <p:tavLst>
                                        <p:tav tm="0">
                                          <p:val>
                                            <p:fltVal val="360"/>
                                          </p:val>
                                        </p:tav>
                                        <p:tav tm="100000">
                                          <p:val>
                                            <p:fltVal val="0"/>
                                          </p:val>
                                        </p:tav>
                                      </p:tavLst>
                                    </p:anim>
                                    <p:animEffect transition="in" filter="fade">
                                      <p:cBhvr>
                                        <p:cTn id="36" dur="750"/>
                                        <p:tgtEl>
                                          <p:spTgt spid="7"/>
                                        </p:tgtEl>
                                      </p:cBhvr>
                                    </p:animEffect>
                                  </p:childTnLst>
                                </p:cTn>
                              </p:par>
                              <p:par>
                                <p:cTn id="37" presetID="49" presetClass="entr" presetSubtype="0" decel="100000" fill="hold" nodeType="withEffect">
                                  <p:stCondLst>
                                    <p:cond delay="75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 calcmode="lin" valueType="num">
                                      <p:cBhvr>
                                        <p:cTn id="41" dur="750" fill="hold"/>
                                        <p:tgtEl>
                                          <p:spTgt spid="8"/>
                                        </p:tgtEl>
                                        <p:attrNameLst>
                                          <p:attrName>style.rotation</p:attrName>
                                        </p:attrNameLst>
                                      </p:cBhvr>
                                      <p:tavLst>
                                        <p:tav tm="0">
                                          <p:val>
                                            <p:fltVal val="360"/>
                                          </p:val>
                                        </p:tav>
                                        <p:tav tm="100000">
                                          <p:val>
                                            <p:fltVal val="0"/>
                                          </p:val>
                                        </p:tav>
                                      </p:tavLst>
                                    </p:anim>
                                    <p:animEffect transition="in" filter="fade">
                                      <p:cBhvr>
                                        <p:cTn id="42" dur="750"/>
                                        <p:tgtEl>
                                          <p:spTgt spid="8"/>
                                        </p:tgtEl>
                                      </p:cBhvr>
                                    </p:animEffect>
                                  </p:childTnLst>
                                </p:cTn>
                              </p:par>
                            </p:childTnLst>
                          </p:cTn>
                        </p:par>
                        <p:par>
                          <p:cTn id="43" fill="hold">
                            <p:stCondLst>
                              <p:cond delay="2250"/>
                            </p:stCondLst>
                            <p:childTnLst>
                              <p:par>
                                <p:cTn id="44" presetID="2" presetClass="entr" presetSubtype="8"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000" fill="hold"/>
                                        <p:tgtEl>
                                          <p:spTgt spid="10"/>
                                        </p:tgtEl>
                                        <p:attrNameLst>
                                          <p:attrName>ppt_x</p:attrName>
                                        </p:attrNameLst>
                                      </p:cBhvr>
                                      <p:tavLst>
                                        <p:tav tm="0">
                                          <p:val>
                                            <p:strVal val="0-#ppt_w/2"/>
                                          </p:val>
                                        </p:tav>
                                        <p:tav tm="100000">
                                          <p:val>
                                            <p:strVal val="#ppt_x"/>
                                          </p:val>
                                        </p:tav>
                                      </p:tavLst>
                                    </p:anim>
                                    <p:anim calcmode="lin" valueType="num">
                                      <p:cBhvr additive="base">
                                        <p:cTn id="47" dur="10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1000" fill="hold"/>
                                        <p:tgtEl>
                                          <p:spTgt spid="11"/>
                                        </p:tgtEl>
                                        <p:attrNameLst>
                                          <p:attrName>ppt_x</p:attrName>
                                        </p:attrNameLst>
                                      </p:cBhvr>
                                      <p:tavLst>
                                        <p:tav tm="0">
                                          <p:val>
                                            <p:strVal val="1+#ppt_w/2"/>
                                          </p:val>
                                        </p:tav>
                                        <p:tav tm="100000">
                                          <p:val>
                                            <p:strVal val="#ppt_x"/>
                                          </p:val>
                                        </p:tav>
                                      </p:tavLst>
                                    </p:anim>
                                    <p:anim calcmode="lin" valueType="num">
                                      <p:cBhvr additive="base">
                                        <p:cTn id="51" dur="100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8"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000" fill="hold"/>
                                        <p:tgtEl>
                                          <p:spTgt spid="13"/>
                                        </p:tgtEl>
                                        <p:attrNameLst>
                                          <p:attrName>ppt_x</p:attrName>
                                        </p:attrNameLst>
                                      </p:cBhvr>
                                      <p:tavLst>
                                        <p:tav tm="0">
                                          <p:val>
                                            <p:strVal val="0-#ppt_w/2"/>
                                          </p:val>
                                        </p:tav>
                                        <p:tav tm="100000">
                                          <p:val>
                                            <p:strVal val="#ppt_x"/>
                                          </p:val>
                                        </p:tav>
                                      </p:tavLst>
                                    </p:anim>
                                    <p:anim calcmode="lin" valueType="num">
                                      <p:cBhvr additive="base">
                                        <p:cTn id="56" dur="10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decel="10000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000" fill="hold"/>
                                        <p:tgtEl>
                                          <p:spTgt spid="12"/>
                                        </p:tgtEl>
                                        <p:attrNameLst>
                                          <p:attrName>ppt_x</p:attrName>
                                        </p:attrNameLst>
                                      </p:cBhvr>
                                      <p:tavLst>
                                        <p:tav tm="0">
                                          <p:val>
                                            <p:strVal val="1+#ppt_w/2"/>
                                          </p:val>
                                        </p:tav>
                                        <p:tav tm="100000">
                                          <p:val>
                                            <p:strVal val="#ppt_x"/>
                                          </p:val>
                                        </p:tav>
                                      </p:tavLst>
                                    </p:anim>
                                    <p:anim calcmode="lin" valueType="num">
                                      <p:cBhvr additive="base">
                                        <p:cTn id="60" dur="10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4250"/>
                            </p:stCondLst>
                            <p:childTnLst>
                              <p:par>
                                <p:cTn id="62" presetID="2" presetClass="entr" presetSubtype="8" decel="10000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1000" fill="hold"/>
                                        <p:tgtEl>
                                          <p:spTgt spid="14"/>
                                        </p:tgtEl>
                                        <p:attrNameLst>
                                          <p:attrName>ppt_x</p:attrName>
                                        </p:attrNameLst>
                                      </p:cBhvr>
                                      <p:tavLst>
                                        <p:tav tm="0">
                                          <p:val>
                                            <p:strVal val="0-#ppt_w/2"/>
                                          </p:val>
                                        </p:tav>
                                        <p:tav tm="100000">
                                          <p:val>
                                            <p:strVal val="#ppt_x"/>
                                          </p:val>
                                        </p:tav>
                                      </p:tavLst>
                                    </p:anim>
                                    <p:anim calcmode="lin" valueType="num">
                                      <p:cBhvr additive="base">
                                        <p:cTn id="6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F73F4E4-F6F8-4FBC-821E-31CA0161945B"/>
  <p:tag name="ISPRING_SCORM_RATE_SLIDES" val="1"/>
  <p:tag name="ISPRINGONLINEFOLDERID" val="0"/>
  <p:tag name="ISPRINGONLINEFOLDERPATH" val="內容清單"/>
  <p:tag name="ISPRINGCLOUDFOLDERID" val="0"/>
  <p:tag name="ISPRINGCLOUDFOLDERPATH" val="函式庫"/>
  <p:tag name="ISPRING_PRESENTATION_TITLE" val="演示文稿1"/>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COMPANY_LOGO" val="ISPRING_PRESENTER_PHOTO_0"/>
  <p:tag name="ISPRING_COMPANY_WEBSITE" val="http://hi.ooopic.com/QQB58BB2BC/"/>
  <p:tag name="ISPRING_SCORM_ENDPOINT" val="&lt;endpoint&gt;&lt;enable&gt;0&lt;/enable&gt;&lt;lrs&gt;http://&lt;/lrs&gt;&lt;auth&gt;0&lt;/auth&gt;&lt;login&gt;&lt;/login&gt;&lt;password&gt;&lt;/password&gt;&lt;key&gt;&lt;/key&gt;&lt;name&gt;&lt;/name&gt;&lt;email&gt;&lt;/email&gt;&lt;/endpoint&gt;&#10;"/>
  <p:tag name="ISPRING_OUTPUT_FOLDER" val="E:\设计\LPJ\2017原创\000未发布\菱形 简约\W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6K2RLKzpha/oEAAAZEQAAHQAAAHVuaXZlcnNhbC9jb21tb25fbWVzc2FnZXMubG5nvVhdTxpZGL5v0v9ASJrsXqxtN2nTC8UMcMRJhxk7M6jdj0zMaoyJxaTsbnqJH1QUFbJu/aQusBYRAb+iIqL7Y5YzZ+aqf2HfmQE6Yl1m7GYvTDzo87zfz3sOnd1vXo07fh15HRqbCHY5H3c8cjpGgj9NDI8FR7ucAbHnm2dOR+jnoeDw0PhEcKTLGZxwOrpd9+91jg8FR38ZGh2B3+/fczg6X42EQnAMubTTp7NjbLjL2eeWPJy/j2JfSgzn4yQ37XO6cKSA42U5t67kFxw/vP7q26fP3jx+8vTrzod1qBUmwU8xTAuXzvTkkQUiVuQ5RgI2xEgsGhSdrlo5ViuH1fSJPTAXEBmaReDI9g45PbQH7uNRv2Z53qLlAM8jVpQEhvYiiRYklhP1pDBIRF6nS57K4b8iaiqq7IRJMoYjOXU6J8+/w5eHZG5WnltUpi/JeZVUFtpZ8nJ+imYlHgkiT3tEmmMhwIPFWnlROTn7WF0gB2mcOsQXFbIXU8IRfHZETpdJdlIuZgzb9X+I7ODS+d/hqbb2eGqAZn2SyHGMICHW2/jE6SInCfn9H+Q8j5MrNml4SkA8pGU3TTZK8nL2DnCp3mRaJnE0r65v2yPppX29DPyImiPKVgZH5kjxrT2OPgTZt4CC1kA8dJYgDHA8tINSLePIB7z/lmSqRvHlfEbJrhi1kfO/y+loO06a9XDQdB7RxGswQi/IxT9JptKOwo8EgfIhyc0NQsMCPJG1A+GeQ/CZCi5t2EG9RAIUfm2/HYal+mkfpTW4Nk+Nfm8MUzwPScPFNRxfqZ3H8Nyi1ujJmDq5RDZmmoNlz4aAXgSgUjTFmAa2dvWeRHbU1FtciZNwXMleWmYHDfEgr9YtLwL0d1IPRTPIK0H7eLkBSdSlDcxok5vZw5FJJXcIcajhI5hivJkiUxX4q5zMq+ENCAsnP+mF40FdZ1gvGnzQASqlBV0uqLurNn26JlM3XDMygCNRvLaq7GZvd8FhdsGOmn3GHa2bb/XlZi6s+WEk1ro3ggexFE9ztxWNzKTl43dm7pai4dKCHE2Ao6RQuJ4rXD1pOm+4C/Kt7B7ewTm71bPsC75a+E+y17aemne2M3VX7wRDht00SJ0ym8dTx9ZBCLYuyIK6eYGLCXX6pHZxah1Msz1g0hB32MnK8aySm7cOZ7kGw0z6ziT9kFezE5YlrI4fQG6BFuE2RU6PyN56O6A+zkYxb6m8XnbzpKqbGXUlJhe3zXVvZ8d0D7q2ZURaZLSr38ESKDbsBpBYdT2Bo6cWCAN+1Ajc2A2tESjZSXy1BS0pF9I3l07tcpFcliAUvBOTJzP4ard+5Vpd6v4S60ZEZsZ2bM05/NdCNEdQH66WWjSjsnBVFBDFe3olD8V6kHY1i6/Ip1GLIOhxLXZGFCSGcmtw+eg3OTlHNsukkFVTEbJZskhlXOC9qIcCuka0iSQ+iHV0dFjkaPVFh2v33a3kx+qGLRKYXU0HUZPsezy1ruQufmzHIlLu60ADZwVWf/o0gZYeQCINnfe/vSv0dq7XihJFytPrh46HqyEIm1xJ2IH7Kf45KJR+JYda5bQs4bMPOHJmh0VPteUkm4A235lm6BeuCC1ike6TKK9Xf3nDfrrYkpfnYUHi+ZT2wjA9wa2SeXopFkS0hY+c5ZTqvh0+feE0NAfG2zhfG+7PSXzzFNK/xOh8aPpO4x9QSwMEFAACAAgAOitkS9wXQPwjBAAA0w0AACcAAAB1bml2ZXJzYWwvZmxhc2hfcHVibGlzaGluZ19zZXR0aW5ncy54bWzVV99P21YUfs9fYXnqY2PogDHkBDEIWjR+rcm09QndxJfkDse27JvR7CnQskFDgJcWRtkEaArQUQadulFE2P+y5trx0/6FHcchcQiiCW2nTVGU+N5zvvN95xz7XIv991My9w3WDaIqAb7T38FzWImrElESAf6L6PDtXp4zKFIkJKsKDvCKynP9QZ+opWMyMZIRTCmYGhzAKEafRgN8klKtTxBmZmb8xNB0Z1eV0xTwDX9cTQmajg2sUKwLmowy8EMzGjb4KkILAPBNqUrVLejzcZzoIo2qUlrGHJGAuUIcUUgelpGR5AXXLIbi0wldTSvSoCqrOqcnYgH+g94B53Nh40INkRRWnJwYQVh0lmkfkiTisEByhHyLuSQmiSTQ7bzTxXMzRKLJAA9/BcdBFJphKuCuduTADKqQBIVW8VOYIglR5F66ASm+T42LBXdJyigoReJR2OGcBAT4oejk4PjoxMDYvckvQ59EwtGQS+ENPp/emwjdHQmPfTYZHR8fiYYn6l5AviG2KDSSE0GEmtbjuMZNhJJoSMmMqAn1EmEDU2goGekJHFWHCeRrCskG5rmvNZz4PI1kQjOQww7ou2mMtQFDw3F610lQgKd6GvN1OBcQeEHW6tnv7qlnv6e3Qbvgxq/ruoqmiChF8STUCfRWuImCd+nCbEpVGorhXHMxVZZqinAqhqUxlMKe9otME2UYLDt5bgqKIIPWAZ0gmecIBe3xmrORjhmU0EqbD3stOcCC+xFzo5GmXMSTSAeBhne9mnanx+JBc26vXJhl5z+VTh6ZB9vWZs6eXbY2HpqPHrPisbX4famYt4qH9pMc282ZszvsfN862mZbx2xtud/Nnwt0TQD257y9tcAOl8yFVfPkwN5fMxfz5QdF++kO4JrPf2ZnL2vx2sK0sxtAl23u1dxvRUbCQ6HJ8NhQ6KtbHIhytHhiWq/OrNMltpi3sy/aoz+/wNbXyvsFbzSutXAtBiqd5Ms7v7D52fLescvw77Ml9nTLmjuFXXPzWbPcRgJ+L4G21VXqw47y5f3jS/WphXudnbsh7OaedXDQyNZbdZe4G5ydL73DWv0rYa2H2+Zvj72OlyrXfhbaElzezcKdy+b37Af13rhBB7KVZ+DCnq+zlSelVzmQwv540fxMaItb6fxHa37X3vqOna5Y2ZVyodgWTkfnnQ+7uns+6v24zy/8lS3cvtapOskmZESUi1E2eO38e4PnNVOwNkGaH7Ki4Dz8r54FlZn1XxwF0H2lk6y9/bKVspROcq0bm+u/tmLGVgutmFk7p+xwo6W4nnnVEoGjZWhPaHl4DNs/rLKF399lh96gV97q3OA22vvplfeo+W3uj/+NZPeqdnxuOC+LwpUvAc5OiigkBYmQiYRrbw7B7q4OOIFfueXzAVrji1jQ9w9QSwMEFAACAAgAOitkS1JaJ2SxAgAAXwoAACEAAAB1bml2ZXJzYWwvZmxhc2hfc2tpbl9zZXR0aW5ncy54bWyVVttu4jAQfd+vQOx70722K6VILWWlSt1tVaq+O8mQWDh2ZE/o8vfrW4gDCUltIeEz54zH4/FArLaULz7NZnEqmJBrQKQ8VwZpsBnNbuZJjSj4RSo4AscLLmRJ2Hzx+bcdcWSZYyqxAzlVsyEptNtc2TFF4vf4cWXmkCAVZUX4/lHk4iIh6TaXoubZaGjFvgLJKN9q5uWvq+VqcANGFT4glJ2YVtdmTpNUEpQCE9LPlZmjKkYSYM1Ol3ZM1LRbnT/9kWxHFUUru/1i5pCsIjl0k3x9a+Ywn2vvHcHKjvMChH+oqd++mjlIZWQP8kPORVVXH6mRSorcJLSrOX+JBw0TJNPPTwvuL80cFZgDmY1Gb8Gn5/u9mQHJfw3ffWyeqxTs2eT1qCGYS08YLFDWEEfNytlUId6fatTvAxYbwpQmhFBLetZBP5NaNW66WMt7gXfKs9CXR1rKm2B1CUsXcOCui7f85fLO9orQ6QELIpSw82AQYgu2zL86ryfMAGyZa0YzeOJsfxrBscmJmku+I/46z+dfW4ETvTxkrFk2ZrPVo3m7KojVAw2nFBksTEfQ/ZogFfyVlmDuL46syYUWncQWc7KjuVX8Mbxkv0aoVBwd4b7k+gssRooM+urORqq7dRi4WY5XpfttaA/o1jPUrfxmThBJWpT6rGo+87qbuU3fPOqX+NyAfOAbMVVUErkF+SoEm7wPFwiTycK9sSF6HAVZiKP+LMfeSV/6eV0mIFf61iiopry6oCMWNC+Y/uAbhXfIjhQDVifFQvvjhB6qMwB8EQCRadGUgFs4S1kzpAx20PSAALBHHjpbrPTLGyq4W3yEDYYP1SNHNRkQgqL0LaMtlpDXNfQI3nRc/Qpn6Ra+53UrH0mi7NE6DWCsQzd9zZRfSHKAL6eOa20/TaIGzR/L/1BLAwQUAAIACAA6K2RLx6WdgfIDAADkDAAAJgAAAHVuaXZlcnNhbC9odG1sX3B1Ymxpc2hpbmdfc2V0dGluZ3MueG1szVffT9tWFH7PX2G56mNj6FrGkBPEIKjRKLCSausTutiX5K6Obdk3o9lToM0KDQFeWhhlE6AphI4y6NQtRYT9L2uuHT/tX9gxDvlBUJogVlVRlPj6nu9833dO7nHE/kdxhfseGybR1ADf7e/iOaxKmkzUaIC/Hxm+0ctzJkWqjBRNxQFe1XiuP+gT9cSUQszYBKYUtpocwKhmn04DfIxSvU8QZmZm/MTUDfeupiQo4Jt+SYsLuoFNrFJsCLqCkvBBkzo2+QpCGwDwjmtqJSzo83Gc6CHd1eSEgjkiA3OVuKKQcofGFV7wdk0h6WHU0BKqPKgpmsEZ0akAf613wH2d7fGQhkgcq64lZhAW3WXah2SZuCSQMkF+wFwMk2gM2HbfvMVzM0SmsQAPXwU3QBSaYU7BPenIhRnUwAOVVvDjmCIZUeRdegkpfkTNswVvSU6qKE6kCNzhXP0BfigyOTh2d3xg9MHkN6EvJ8KRkEfhAzF3HoyH7o2ER7+ajIyNjUTC47UoIN+QWxQayYkgQksYEq5yE6EiOlKTI1pUO0fYxBT6SUFGFEe0YQJ+TSPFxDz3nY6jXyeQQmgSPOyCtnuIsT5g6lii91yDAjw1EpivwXmAwAtcq7l/u6fmfk9vg3bBy1/TdRFNEVGKpBjUCfSechOF+qWzbdOa2lAM95qb0hS5qmgaXFZAzIBBkMJzhII4qXqXuhbQYaKA/25st39apU3qpBgygLJZv14x0u0aKWjN5cu5WXbyS6nwzNrbsjcyzuySvf7EevacFQ/thaelYtYu7jsvMmwnY81us5Nd+2CLbR6y1aV+zxEPqEUC9nfa2Zxn+4vW/IpV2HN2V62FbPlx0Xm5DbjW61/Z8dtqvo4wndQ60GUb+Wr49YmR8FBoMjw6FPr2OgeiXC11Oe13x/bRIlvIOqk3ndFPz7O11fJurj4b1166NhOVCtny9m8sPVvOH3oM/z1eZC837bkjuGttvGqW20jAX0+gY3Wn9WEH2fLu4bn6VNO9T81dEnYjb+/tNbKtr7pH3EvOThavsFYfJa39ZMv643l94LnKde5CR4LLOyn45bJ03nlc641LdCBbfgUh7PUaW35RepcBKeyvN81nQkfcSic/2+kdZ/NHdrRsp5bLuWJHOF3dNz+7dbvn894v+vzCP6ncjZZBldk0riCing2nwZYT7QORLeZadSY0H7Ki4B7JF5/up1Po4xzu0E+lQsrZetuO0aVCpv3N1trv7WxjK7l2ttnbR2x/va28dROoLQIHS9Bw0MRwsDo/rbD5P6+y5y5R/daz3euNK6r+/6iiZQ9/uiK8q+pjaMNzpyhc+DDtg/XGfyZB339QSwMEFAACAAgAOitkS4StLLSIAQAACgYAAB8AAAB1bml2ZXJzYWwvaHRtbF9za2luX3NldHRpbmdzLmpzjZRNb8IwDIbv/Ioqu06IfbLthkYnTeIwabtNO6TFlIo0iZK0o0P899VhQJOmA/vSOE9f107jzSBqjKQkeoo29tmu39y1jQHGFpRpuHQ3GG4YVfrxAuNEKtDADTW54B95ASznQDyy2iscwtsjEdIn3Gon9bsBqVtyRAS+ksiAggrEdOjlKgB+B2Lr0Ms/h+CgVdaupFa/k9IYwYep4Kbp1ZALVVDLkIsXa+0SPVhUoE6gC5qCIzq21kceFe/G6G0uFYWkvJ6JTAwTmq4yJUo+78u/rCWo5sRXO2D0OH6OHTmWa/NqoPATxw/o/ST+VRr+8t7H6EGY0QRYS3dk7R/UEe4W5NFVrnOzpydX6G1a0gw6XXqYoLsYb7R8LrbW5QyszY64uUZ3CEZrUOdICVnKMw5QKpFhRzpot+cHlAk6z3m246Yj9CCHH4uyfd07Fno7RSfOFRLeFVqGrl/RNzp8UAdA40ylfV7t5Z2F5FgoGEzcP6+Cc6g7Sow/SnD9GX2dGKDuyN0Otr9QSwMEFAACAAgAOitk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itkS7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tkSxep4UFvAQAA+wIAACkAAAB1bml2ZXJzYWwvc2tpbl9jdXN0b21pemF0aW9uX3NldHRpbmdzLnhtbI1S22rcMBB9z1eI/MBKGt0M7oJuLn5JQrKQZ3etFtNELpZCS9HHV06ybLbZ0GqeZs6ZM8zotOn7FO1TyvPj9HvI0xzvQs5T/Ja2Fwi1+/lhXm6WkEJOm2Plforj/LOPX+e1VqspD3EcltGuaNpi1D0/pKRWTtWMGUaRZJ56hZzntmINuAZsxRwltt38JfGiu4R9iPm8ars5Qd839DGFJfdxDL+2cMp+C51u8HkZxqny0lawNcphanFsDcQIl9wXqgFAIMsdcbhI2UhNkMeMYyhGUaCACOekEYVIyqFmXSOqCvONQEwyRl2hntZupLVx1BYJDSG6TvOqsaXrjMQYEUKAucIFdAajyoaqoUGtBwQHBkTRRhMFqLOd6VjxzgvLkaJeYFyYMYDx8bjH7d6e61j973UO5/yH4NkvOIuu3tqcMVe7f1qWSt6Fxx8PQw7oy5BCP366vLn1d/5qp3f99dXlqzeffXxgroatm3/o7z9QSwMEFAACAAgAOitkSwKaTYiBEQAAmyUAABcAAAB1bml2ZXJzYWwvdW5pdmVyc2FsLnBuZ+1aaVhTZ9M+IoqIGy4BBUHBqlXZVRSUlEXBVhYVBYUQbBQqSAAh7CSAIqjBlK9vDYgQ1Lcssgk0CWQhoEJqWaIFQYghSIRIAokQkhCyvYf2bfXvd33X948fuc/1nDMzz8zcM/M8P3LLz8dz9cotKwEAWH3Cy+M0AOjqA8DS2BXLwTc3X488Bh9L4k57ugG1PaYT4EI33NXbFQDqcQaqi8vAtX6M1/k4AFjzfOG3hBldcQkAvrI94eHqnxQyxfmu6lL4IPO95mSPGlhjemubhVfMyLb1uq5511+46+n6btbdP7RBv2LEg+dxa3dmhp3lKdsNRRk/jni5ndzy1TM0Vxld8mHiTWINjCmC0etMrBMSz9ZcOKv0m+QHVEVwmwrGOYlcepJyimwznCKsmeNDtaDzwXbm6o+ejvYdwYwJM4ObIrtL1YpINXxraIncss1ZTOtFrgKFrDhuobafRSpTWgs8sjBaJXdq2RIgoypcNRONtSsKw3v5PTHoezcnxmjZIWC4Tfc9dBBdlxsjd+x+o4fsi1xHcVgQP7EDtHVQ6ZElWOo4nCbplp0EgJGI9fpYO3y3S37pfGueCNx0RPDPm1xdAIgJw9qFsSfM3Pv/tyuzDyohXEuZG7PBJE/P8XDMaIySLe+x6whu/0Loher9WkzT3LC8Ra5xLmNh7QISKcwfD1gsAYAHhcoD2jkm1Bo98xMhOG3cgXCF1zrygw6iVhSP2x7poQMAhxzKSy7MDnynT9n2qrJzC6J2/IsvBWxyNH9MlzD3YtfQuphCJ0EoLcB1a7rfw/csjCZu+HmrsWSkLHXVecv1ANBaeLgf67g9bbKeOZSt3clbbRCpjL2QnblytWTs5sq1RO9juZTg9uuUarvx2d6jN6sNQQ5HukydIqPdmk7QbVytPglzM5M7pH2KA3g6pu30stuKj9fHpCaINUUgcXleICvhYYRBmfcK/B4df/+3+1HDTVfV1LsnC8jcs1tRMb+dWs77mKt3VKqotdwZxl7+I0UdUnbx7gEO4rct+aByT1dto/DUUumkxtrgjaEZcphWmP1pZj5B+txc84keOZy+50ZXfqji9G2FN0RIsn58Igoappi5tdKYjfahsBRpHJTmrdwe2zdFsIns2v45gkn7ouFdoZWQJ8QYDv+86kIfTliZnUi/WupTtSwZJqYRoiap39SmswxLke7Hsux4cafIdWH7+pjPGD51EqZWqKLcndZOt6xkd62w4vShBRL7u68q2Ge1BNz+ivRurWMY9zPXCcXE7BSr48xHydzK9smmFmQm/M6k07sWSDf7xXUi3rG6O7APV4mxEQdZDTOjJmVnyXEemU4MDbSMZGL4SNRJi4o6w8f91vAuocRp9PuW4gNSRQE0USqOun7DLvKLkJyII6YGn06zSgauMNPKUkz74QP0qa7pUsgLnmwqbr+7dxQVYhyB4dnzKrLmAwl3Lupm3ad4E0vr2IEd/Jow09W2yEgYyUWPqG4SUeBE9cyKG0PIzesE9jxKpEBFWYNYU/yZ04HmyUINouuQP2OfUSu7i6Z2cYC8kVhgSpzoEIHl99jOAQu0btaFDwNapv/Jik4c+6yB4nBo3+XIIkpwMbTHRH65RbRyKa/ippO4wcs2q8OF8B1i/HPOZIUXbtzNFn4dti+iU1WtIJ0x+DCUgLc0HN/Mmkw8Q66BSCQOWsv1XWITP35eu+rQllIXuOUR7G7bMh9zw4stJbftO9vVK5YdQCk6LVy7TSHYwS/aKz3sCBXmI72ZtEmvw6XjWQp7s+FjF5EDsVVEqlFeMFDac8sM9Q9a9TMfoYfLNHRaNC/Bpi78MAJzAEXvxB/Dqnt6i8O6ar9IvQPxaU37FSt/X+In0xwOXlEojSqDTOe8Iw1xVfsw3hy+U1Rv/mqpInC4x8m+NOvb4pYjTy56ZBnqHveq6OxxfegDFzXWxgXDrTR4PmvAuQyprCV4Iu59sYMzr1CTvnaCcTXCNWgAHrGd1omdksE24vB6XWcwrmDZ4ogx5h3f03zq2tVzmHR0h6EeStet2HGN3Lzt4o3c2Eutb0kht21FkkMRiKvOIR1+ytrNfNxjfcHsYXtsZScW72ncKP48RJQ9gW97DPrcyyG9vPPyWM7lfbnkwvpWG8RrOqsvqkAcYDXkjJgOccjJM1zR0Tf1pLdD0SnfVXD9eHHIwFEZnP/mGYNUhHheMK/qUsI6MiglZ9pN4+hfTJ1LHd+3QH5V+ljlRr4OMhirf1VsRKOarfYzGK1XbxfjbZG9z21R0HsX2wrSv9QaD3+aCPtxoFGF8tIk3Uyr0A5MKM22QLll7uWp5zTvypCMxyu66r/U2LMKuyyZvlPbULlQkoprWQ1H4jHczeKfY357vRqx59LkzOmcqkMo5drkwWw7yecM5PhYdUSeCvEE4h1CfGytHasC/e68jd347BCl1DrIXPjLctSQakjTGTbJv5hcmWEXcOVzfbmX67QGzrI8dfpSl2LDpXjB7HRZ2iZgz/J4T6MugWolsGlTBNvbZqkxHiq3BLDNt7+crMTfCNxkBmSGk4Wh6b+fqchwOl0KURMr6sK1VMs1/djHazpkvFnD7Vg75ucRO27cOJGb6T5842lIlt+Sh8/c6Ny2srmnL2uj//0Dtjnts2uIrrT9rpXL1F9rPwxf9jSfnA/fkGfH9pYbNxzfAQAZDnHVm1mq1OXcgpzP/bIZgR1M+D+vCqfDl+bZhfVimbf+cfv4nyfzwufgDRaZduMNfybh/rqFg/hPiYEbXqHY5qsLjDTt7LDRbkV0SYtE9aEf/xkUlOxWUALdexSy6u8zA1ixiIu4iIu4iIu4iIu4iIu4iIu4iIu4iIu4iIv4/4y5dIs2k2ha7LRKwoIfkXQ5GPkelfa141tmf9lbjgzgtFCKUalU5RIAaJWejWwnaFX8884Jwt8PEL0rp+CpU0TZvDNqsJ6VLg9iEyKKqXE7KpxnX2zw/dVR9uQJm9pptBoAMnLYVXUtKb/uopNhcWZxR2FkusidTHCfNNUvSRU1y5aHoFBUqjKugqCZLX9dTJ4ds8EoRuswauHRcq1GzmAkzU+U8zyh86+P8uOcpFJjghKuFgQkFjtiYCHJYz9Te4reDGCCRWKMVgnj5/WS1RTkvNnhDpeDsFpRUPHBHniItt5UuWKHp8ES4GndhWrzvetWkZGcCPmBqs54tqhK9LyesI57eP0D9ildd45IpDF9BDlnPv8qp+GpoAee8iHfU3S4BoJBpVj5RZ6az8el7TDH43n7BXFw+PX5BxhRHCEVurHPLTnN6ncmVDOdl1le+9iln4Rqjg1Jh7+jJTvw8zAsdgJFnI+YRPSOCVzeqB9A9VCaa0r3rY0FCSQrMgD4+dqm8525VzB1R/zJjPPk7oeCFlPJicZiS9fExz3HEjGys6y5/u+j2MfOWnVEFI1NoC5Y9XRohRSfei9eiDSZYPROik2xKhByJW4U/3Vb4Iz60loMrtXBOoC7FoVWU3X+UFWrcqCq9wf3rypq8ZRxPDk502JvfJXygPl5P3mVwaYcirnntmLBD9sBwMwatSNCrvxgF68sQrFN3TnlSIxynb5s/xooN+EU3KA++SH5lqW+iHDhBxtGArGgFteZ5GBTstcMe2w+d+XzOXTFsrlr9TAtXDkEUjGYaC4Vz7twxkh96hC0z933aNPM+NuPswEgqakvco7K/Qr3C5tfzR43FiS+R9ChmV4xpfWhQpDWRgae3k+F/MBxePnguJxokh/anFti2XY1GG08MAhD9z5Lezt79NpHFxI9OBvn1DDaIO5Nj4fiyl9NmQDAt1v/BzMp3x4okDkLSYfvpQy6klmwW7p6WwxIItrgtfyDVcfOF9usewfnDIhcj2eJ5jvVubqo+BeVOq4TaDPfh2xHAPgXgnEltJwtBp0rEPhaJig52f91ziTCjjRhT9xd1T6omk8U4VLG09Y4SFLX903wvlp2Ge2bdR6GpokYWLlBRe89mw2Bqb5ZRHG+uzx2cEyAPrv/0Nltuzks3tfxyuVAhhE8rV6tnn5LSWdRou5OjeHhSDm9Rg+if69xKjnno4j1kHRLdxPQkWq8741OjYWr1fqcMQtcbwUrzuoec6CsBWKp25UzjPvR4ZFrenVd77UiSknyNMxAklw05paeMCj/zUVZIe7stA7Q1gqr5G7GXEwRkrmdQmB20j49M5iaiMTpc1qWAE3DPmo8KYyjCeccZCZ8hGvW66/xv1NdPzd0KblC7neH5RQ90SDkJQniYDkS/Nh7GdHWnJ93LKWQ2xSjeyO2WRHpCJlFzZtaOklRYh8bpehxbZwKAxY8upubOrbRkwhSU3RE8eEnI3I0d3iukTEx+wdIVIZwyh8jeto7hemPiluZQwP5Bx4EyyVvk2WD4Taid82SYV8NHWcgYfqQowGgti4lDy1P5VXGky+CCnuULX8rHKrunrn2t1R5ShRa7sz7GkVGgFLfKmlfSB1iKN9OyFaDMy0eCg+zjf9LhHVEcjLVuT9Xt/UlCop7PoSVUHHFSC4ABPtyxHfK+zl3wbasBO3leT19pDl5/Gf8woxKrOwV0JAmIyEgm08P8lQiRPlC4QyckStHK//aPIIzFWi5fr9mBs/YsfzI/MfHRlzVuCNX65DjTlcqw6HKweAyazZM71OmiB8bWBSLltf3/pmXl52rZcq9ehZtz4R1DPS0goVx2T6yMGKOg+Pr98uCBqJ3IqxVG7/g7T4bR8zkQjWNpDx5zKByN/tWUrc2IovODPFXJOWHvg/izp+zZmdn+sBIpIlagzmCgh/TbWBD+zTsq9aGuUSrMGl/qc8/wd9OZDiWfJtoEsY5WN7AKoJA8kNnft9b9+GyLmxVoKTSN10wasSYa28HB/aunpPqqVdMs1TsJq5alGgznMTLk4WHBYHZ2MlyUU62FzsnHtRMRjvR/2uciyAkjd6SJTLPfEQ+B9tqo8BFrHSmedlW/nFa7PoUC0gnx7+zoW+UiscU3LkOR+sWGbGOeMevtgV5sYtDIeBhYLiRJWkzL++wydFkfs3RnX9FXcVVULlbwbbVLlgNQSvGErTspND8EVewgarvWsy1rUXHBABJGgVffN6//4rkcotWLYanzfxEoPGvPchBnvrH/F/zQ7BiVCRnIoSyo+D4IPFLUms5cpJH1styqHqCCtH+EuR/b2zMRVaPI+J5AiGk/V2NMnnwmFyStHKhmUrf4RgJr6YSQf5PLpypbTabIPo7LdqkfVa3m4PkkoY7Iv70Rkr6UuCb5CnigI9Go8tBLzTerKCqjrQwZ2wnQpB+YEqC/a25+NbO1T1B5N3jSA6r01rELGrvc1nQbfWreyNG44/cQxJArhGK7mh0ryguwKLt35p/XZR3ZDOUHPEw3K+fgecPmBihx/bCmyPfv1R8/NtbuvUTZeGRMnd46jKwG2J+l+/6KHMEw72J0FjT4nY0ETAuowWk5HvT7UZwWtLsa0/xLQCfDJ6I1mhZI4Fo4FdLAssRN/WoYG3a9B34VUxIQqzAnSqgRJovJCG0UtMAk6eObReoAUp6t8CeQ8qpUP4xFQl39sxSTmNHvr4adM4Mo5q+U+QYTbIrPYOviaIIdVz86nBO7ddjYXy7kD8dO+VruzW1raX7vuStcIKyloluuMr3ioEOT75/mwA6F41RBg0XjVTB1REmy24GkZFj9qjBoTKqNXjDqS1LeTQRGMmOGnjADPYdkD4YfdkAHqqH3zhklT9lNWLrGJqUYcKIAXzuWXuvLzTdd9ucjMwoxn/VB/YXBwVaiCFuRURRhfclrpNxRqnHsoSjAwwNyu0b9ZUX54vP8VFsUKa1eb0++MhY9wU2TY8XRZPCF65ZA57STJNohjohdeeCwXR/86ZpEVVMCtf5+6ORFiqmSXxSwZsWMPI+AFa6M790vKfYeeGvROANKkCaYSf2zLoP3r+gRtF06TmqISj46VOFFIPKWDs+OqoF1r2rYH3H1Nm6sN+JYz4etW6hWf8BUEsDBBQAAgAIADorZEu2gi+oTQAAAGsAAAAbAAAAdW5pdmVyc2FsL3VuaXZlcnNhbC5wbmcueG1ss7GvyM1RKEstKs7Mz7NVMtQzULK34+WyKShKLctMLVeoAIoZ6RlAgJJCpa2SGRK3PDOlJAOowsDAEiGYkZqZnlFiq2Ruag4X1AeaCQBQSwECAAAUAAIACABDlFdHDcAxHsABAADaAwAADwAAAAAAAAABAAAAAAAAAAAAbm9uZS9wbGF5ZXIueG1sUEsBAgAAFAACAAgAOitkSys6YWv6BAAAGREAAB0AAAAAAAAAAQAAAAAA7QEAAHVuaXZlcnNhbC9jb21tb25fbWVzc2FnZXMubG5nUEsBAgAAFAACAAgAOitkS9wXQPwjBAAA0w0AACcAAAAAAAAAAQAAAAAAIgcAAHVuaXZlcnNhbC9mbGFzaF9wdWJsaXNoaW5nX3NldHRpbmdzLnhtbFBLAQIAABQAAgAIADorZEtSWidksQIAAF8KAAAhAAAAAAAAAAEAAAAAAIoLAAB1bml2ZXJzYWwvZmxhc2hfc2tpbl9zZXR0aW5ncy54bWxQSwECAAAUAAIACAA6K2RLx6WdgfIDAADkDAAAJgAAAAAAAAABAAAAAAB6DgAAdW5pdmVyc2FsL2h0bWxfcHVibGlzaGluZ19zZXR0aW5ncy54bWxQSwECAAAUAAIACAA6K2RLhK0stIgBAAAKBgAAHwAAAAAAAAABAAAAAACwEgAAdW5pdmVyc2FsL2h0bWxfc2tpbl9zZXR0aW5ncy5qc1BLAQIAABQAAgAIADorZEs9PC/RwQAAAOUBAAAaAAAAAAAAAAEAAAAAAHUUAAB1bml2ZXJzYWwvaTE4bl9wcmVzZXRzLnhtbFBLAQIAABQAAgAIADorZEuw7V1XbgAAAHYAAAAcAAAAAAAAAAEAAAAAAG4VAAB1bml2ZXJzYWwvbG9jYWxfc2V0dGluZ3MueG1sUEsBAgAAFAACAAgARJRXRyO0Tvv7AgAAsAgAABQAAAAAAAAAAQAAAAAAFhYAAHVuaXZlcnNhbC9wbGF5ZXIueG1sUEsBAgAAFAACAAgAOitkSxep4UFvAQAA+wIAACkAAAAAAAAAAQAAAAAAQxkAAHVuaXZlcnNhbC9za2luX2N1c3RvbWl6YXRpb25fc2V0dGluZ3MueG1sUEsBAgAAFAACAAgAOitkSwKaTYiBEQAAmyUAABcAAAAAAAAAAAAAAAAA+RoAAHVuaXZlcnNhbC91bml2ZXJzYWwucG5nUEsBAgAAFAACAAgAOitkS7aCL6hNAAAAawAAABsAAAAAAAAAAQAAAAAArywAAHVuaXZlcnNhbC91bml2ZXJzYWwucG5nLnhtbFBLBQYAAAAADAAMAIYDAAA1LQAAAAA="/>
</p:tagLst>
</file>

<file path=ppt/tags/tag10.xml><?xml version="1.0" encoding="utf-8"?>
<p:tagLst xmlns:a="http://schemas.openxmlformats.org/drawingml/2006/main" xmlns:r="http://schemas.openxmlformats.org/officeDocument/2006/relationships" xmlns:p="http://schemas.openxmlformats.org/presentationml/2006/main">
  <p:tag name="ISLIDE.DIAGRAM" val="3792e485-ce58-431a-bd95-5eca011287eb"/>
</p:tagLst>
</file>

<file path=ppt/tags/tag11.xml><?xml version="1.0" encoding="utf-8"?>
<p:tagLst xmlns:a="http://schemas.openxmlformats.org/drawingml/2006/main" xmlns:r="http://schemas.openxmlformats.org/officeDocument/2006/relationships" xmlns:p="http://schemas.openxmlformats.org/presentationml/2006/main">
  <p:tag name="ISLIDE.DIAGRAM" val="78e55cd3-3d06-469f-b4a5-e0f1cdf76955"/>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ISLIDE.DIAGRAM" val="a5586871-1a6f-4c0f-885f-821dee8558f0"/>
</p:tagLst>
</file>

<file path=ppt/tags/tag5.xml><?xml version="1.0" encoding="utf-8"?>
<p:tagLst xmlns:a="http://schemas.openxmlformats.org/drawingml/2006/main" xmlns:r="http://schemas.openxmlformats.org/officeDocument/2006/relationships" xmlns:p="http://schemas.openxmlformats.org/presentationml/2006/main">
  <p:tag name="ISLIDE.DIAGRAM" val="d49a556a-9109-4188-a9e7-7832d1a929dd"/>
</p:tagLst>
</file>

<file path=ppt/tags/tag6.xml><?xml version="1.0" encoding="utf-8"?>
<p:tagLst xmlns:a="http://schemas.openxmlformats.org/drawingml/2006/main" xmlns:r="http://schemas.openxmlformats.org/officeDocument/2006/relationships" xmlns:p="http://schemas.openxmlformats.org/presentationml/2006/main">
  <p:tag name="ISLIDE.DIAGRAM" val="4b6a73c5-b78d-4024-ac1c-275d141178b8"/>
</p:tagLst>
</file>

<file path=ppt/tags/tag7.xml><?xml version="1.0" encoding="utf-8"?>
<p:tagLst xmlns:a="http://schemas.openxmlformats.org/drawingml/2006/main" xmlns:r="http://schemas.openxmlformats.org/officeDocument/2006/relationships" xmlns:p="http://schemas.openxmlformats.org/presentationml/2006/main">
  <p:tag name="ISLIDE.DIAGRAM" val="e96635f3-3451-4cbc-972b-1241385e6bc4"/>
</p:tagLst>
</file>

<file path=ppt/tags/tag8.xml><?xml version="1.0" encoding="utf-8"?>
<p:tagLst xmlns:a="http://schemas.openxmlformats.org/drawingml/2006/main" xmlns:r="http://schemas.openxmlformats.org/officeDocument/2006/relationships" xmlns:p="http://schemas.openxmlformats.org/presentationml/2006/main">
  <p:tag name="ISLIDE.DIAGRAM" val="3792e485-ce58-431a-bd95-5eca011287eb"/>
</p:tagLst>
</file>

<file path=ppt/tags/tag9.xml><?xml version="1.0" encoding="utf-8"?>
<p:tagLst xmlns:a="http://schemas.openxmlformats.org/drawingml/2006/main" xmlns:r="http://schemas.openxmlformats.org/officeDocument/2006/relationships" xmlns:p="http://schemas.openxmlformats.org/presentationml/2006/main">
  <p:tag name="ISLIDE.DIAGRAM" val="3792e485-ce58-431a-bd95-5eca011287eb"/>
</p:tagLst>
</file>

<file path=ppt/theme/theme1.xml><?xml version="1.0" encoding="utf-8"?>
<a:theme xmlns:a="http://schemas.openxmlformats.org/drawingml/2006/main" name="第一PPT，www.1ppt.com">
  <a:themeElements>
    <a:clrScheme name="自定义 24">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gpmpuylo">
      <a:majorFont>
        <a:latin typeface="Calibri Light"/>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218</TotalTime>
  <Words>1631</Words>
  <Application>Microsoft Office PowerPoint</Application>
  <PresentationFormat>宽屏</PresentationFormat>
  <Paragraphs>123</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Gill Sans</vt:lpstr>
      <vt:lpstr>宋体</vt:lpstr>
      <vt:lpstr>微软雅黑</vt:lpstr>
      <vt:lpstr>Agency FB</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简洁方框</dc:title>
  <dc:creator>第一PPT</dc:creator>
  <cp:keywords>www.1ppt.com</cp:keywords>
  <dc:description>www.1ppt.com</dc:description>
  <cp:lastModifiedBy>MacBook</cp:lastModifiedBy>
  <cp:revision>100</cp:revision>
  <dcterms:created xsi:type="dcterms:W3CDTF">2017-09-17T15:37:00Z</dcterms:created>
  <dcterms:modified xsi:type="dcterms:W3CDTF">2023-06-28T23:39:06Z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